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6" r:id="rId3"/>
    <p:sldId id="258" r:id="rId4"/>
    <p:sldId id="257" r:id="rId5"/>
    <p:sldId id="272" r:id="rId6"/>
    <p:sldId id="273" r:id="rId7"/>
    <p:sldId id="261" r:id="rId8"/>
    <p:sldId id="262" r:id="rId9"/>
    <p:sldId id="265" r:id="rId10"/>
    <p:sldId id="263" r:id="rId11"/>
    <p:sldId id="264" r:id="rId12"/>
    <p:sldId id="271" r:id="rId13"/>
    <p:sldId id="266" r:id="rId14"/>
    <p:sldId id="270" r:id="rId15"/>
    <p:sldId id="269" r:id="rId16"/>
    <p:sldId id="275" r:id="rId17"/>
    <p:sldId id="276" r:id="rId18"/>
    <p:sldId id="268" r:id="rId19"/>
    <p:sldId id="259" r:id="rId20"/>
    <p:sldId id="277" r:id="rId21"/>
    <p:sldId id="274" r:id="rId22"/>
  </p:sldIdLst>
  <p:sldSz cx="12192000" cy="6858000"/>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914" autoAdjust="0"/>
  </p:normalViewPr>
  <p:slideViewPr>
    <p:cSldViewPr snapToGrid="0" showGuides="1">
      <p:cViewPr varScale="1">
        <p:scale>
          <a:sx n="76" d="100"/>
          <a:sy n="76" d="100"/>
        </p:scale>
        <p:origin x="1026"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0EFE60-E817-4FBC-BBF6-E7B594EB3E81}" type="datetimeFigureOut">
              <a:rPr lang="sr-Latn-RS" smtClean="0"/>
              <a:t>11.2.2024.</a:t>
            </a:fld>
            <a:endParaRPr lang="sr-Latn-R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B4B54E-5843-4454-B873-75E1AF35F995}" type="slidenum">
              <a:rPr lang="sr-Latn-RS" smtClean="0"/>
              <a:t>‹#›</a:t>
            </a:fld>
            <a:endParaRPr lang="sr-Latn-RS"/>
          </a:p>
        </p:txBody>
      </p:sp>
    </p:spTree>
    <p:extLst>
      <p:ext uri="{BB962C8B-B14F-4D97-AF65-F5344CB8AC3E}">
        <p14:creationId xmlns:p14="http://schemas.microsoft.com/office/powerpoint/2010/main" val="9385637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marL="0" marR="0" lvl="0" indent="0" algn="r" defTabSz="609585" rtl="0" eaLnBrk="1" fontAlgn="auto" latinLnBrk="0" hangingPunct="1">
              <a:lnSpc>
                <a:spcPct val="100000"/>
              </a:lnSpc>
              <a:spcBef>
                <a:spcPts val="0"/>
              </a:spcBef>
              <a:spcAft>
                <a:spcPts val="0"/>
              </a:spcAft>
              <a:buClrTx/>
              <a:buSzTx/>
              <a:buFontTx/>
              <a:buNone/>
              <a:tabLst/>
              <a:defRPr/>
            </a:pPr>
            <a:fld id="{CD75ED0A-E718-BA45-A87A-A6ACBA5847C0}" type="slidenum">
              <a:rPr kumimoji="0" lang="en-US" sz="11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609585" rtl="0" eaLnBrk="1" fontAlgn="auto" latinLnBrk="0" hangingPunct="1">
                <a:lnSpc>
                  <a:spcPct val="100000"/>
                </a:lnSpc>
                <a:spcBef>
                  <a:spcPts val="0"/>
                </a:spcBef>
                <a:spcAft>
                  <a:spcPts val="0"/>
                </a:spcAft>
                <a:buClrTx/>
                <a:buSzTx/>
                <a:buFontTx/>
                <a:buNone/>
                <a:tabLst/>
                <a:defRPr/>
              </a:pPr>
              <a:t>19</a:t>
            </a:fld>
            <a:endPar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5" name="Slide Image Placeholder 4"/>
          <p:cNvSpPr>
            <a:spLocks noGrp="1" noRot="1" noChangeAspect="1"/>
          </p:cNvSpPr>
          <p:nvPr>
            <p:ph type="sldImg"/>
          </p:nvPr>
        </p:nvSpPr>
        <p:spPr>
          <a:xfrm>
            <a:off x="369888" y="439738"/>
            <a:ext cx="6057900" cy="3408362"/>
          </a:xfrm>
        </p:spPr>
      </p:sp>
      <p:sp>
        <p:nvSpPr>
          <p:cNvPr id="7" name="Notes Placeholder 6"/>
          <p:cNvSpPr>
            <a:spLocks noGrp="1"/>
          </p:cNvSpPr>
          <p:nvPr>
            <p:ph type="body" idx="1"/>
          </p:nvPr>
        </p:nvSpPr>
        <p:spPr/>
        <p:txBody>
          <a:bodyPr/>
          <a:lstStyle/>
          <a:p>
            <a:pPr marL="0" indent="0">
              <a:buNone/>
            </a:pPr>
            <a:endParaRPr lang="en-GB" dirty="0"/>
          </a:p>
        </p:txBody>
      </p:sp>
    </p:spTree>
    <p:extLst>
      <p:ext uri="{BB962C8B-B14F-4D97-AF65-F5344CB8AC3E}">
        <p14:creationId xmlns:p14="http://schemas.microsoft.com/office/powerpoint/2010/main" val="2986061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a:p>
        </p:txBody>
      </p:sp>
      <p:sp>
        <p:nvSpPr>
          <p:cNvPr id="4" name="Slide Number Placeholder 3"/>
          <p:cNvSpPr>
            <a:spLocks noGrp="1"/>
          </p:cNvSpPr>
          <p:nvPr>
            <p:ph type="sldNum" sz="quarter" idx="10"/>
          </p:nvPr>
        </p:nvSpPr>
        <p:spPr/>
        <p:txBody>
          <a:bodyPr/>
          <a:lstStyle/>
          <a:p>
            <a:fld id="{27B4B54E-5843-4454-B873-75E1AF35F995}" type="slidenum">
              <a:rPr lang="sr-Latn-RS" smtClean="0"/>
              <a:t>20</a:t>
            </a:fld>
            <a:endParaRPr lang="sr-Latn-RS"/>
          </a:p>
        </p:txBody>
      </p:sp>
    </p:spTree>
    <p:extLst>
      <p:ext uri="{BB962C8B-B14F-4D97-AF65-F5344CB8AC3E}">
        <p14:creationId xmlns:p14="http://schemas.microsoft.com/office/powerpoint/2010/main" val="2870615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sr-Latn-R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sr-Latn-RS"/>
          </a:p>
        </p:txBody>
      </p:sp>
      <p:sp>
        <p:nvSpPr>
          <p:cNvPr id="4" name="Date Placeholder 3"/>
          <p:cNvSpPr>
            <a:spLocks noGrp="1"/>
          </p:cNvSpPr>
          <p:nvPr>
            <p:ph type="dt" sz="half" idx="10"/>
          </p:nvPr>
        </p:nvSpPr>
        <p:spPr/>
        <p:txBody>
          <a:bodyPr/>
          <a:lstStyle/>
          <a:p>
            <a:fld id="{F083822A-2E6D-4714-9EE7-0E98A4AC169A}" type="datetimeFigureOut">
              <a:rPr lang="sr-Latn-RS" smtClean="0"/>
              <a:t>11.2.2024.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101BC6AF-9046-4A9C-8BFE-81929DB75791}" type="slidenum">
              <a:rPr lang="sr-Latn-RS" smtClean="0"/>
              <a:t>‹#›</a:t>
            </a:fld>
            <a:endParaRPr lang="sr-Latn-RS"/>
          </a:p>
        </p:txBody>
      </p:sp>
    </p:spTree>
    <p:extLst>
      <p:ext uri="{BB962C8B-B14F-4D97-AF65-F5344CB8AC3E}">
        <p14:creationId xmlns:p14="http://schemas.microsoft.com/office/powerpoint/2010/main" val="2913850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F083822A-2E6D-4714-9EE7-0E98A4AC169A}" type="datetimeFigureOut">
              <a:rPr lang="sr-Latn-RS" smtClean="0"/>
              <a:t>11.2.2024.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101BC6AF-9046-4A9C-8BFE-81929DB75791}" type="slidenum">
              <a:rPr lang="sr-Latn-RS" smtClean="0"/>
              <a:t>‹#›</a:t>
            </a:fld>
            <a:endParaRPr lang="sr-Latn-RS"/>
          </a:p>
        </p:txBody>
      </p:sp>
    </p:spTree>
    <p:extLst>
      <p:ext uri="{BB962C8B-B14F-4D97-AF65-F5344CB8AC3E}">
        <p14:creationId xmlns:p14="http://schemas.microsoft.com/office/powerpoint/2010/main" val="491647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sr-Latn-R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F083822A-2E6D-4714-9EE7-0E98A4AC169A}" type="datetimeFigureOut">
              <a:rPr lang="sr-Latn-RS" smtClean="0"/>
              <a:t>11.2.2024.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101BC6AF-9046-4A9C-8BFE-81929DB75791}" type="slidenum">
              <a:rPr lang="sr-Latn-RS" smtClean="0"/>
              <a:t>‹#›</a:t>
            </a:fld>
            <a:endParaRPr lang="sr-Latn-RS"/>
          </a:p>
        </p:txBody>
      </p:sp>
    </p:spTree>
    <p:extLst>
      <p:ext uri="{BB962C8B-B14F-4D97-AF65-F5344CB8AC3E}">
        <p14:creationId xmlns:p14="http://schemas.microsoft.com/office/powerpoint/2010/main" val="16305263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5DF80D5-D2DA-4C34-97A0-A4F8B615D207}"/>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D6882C90-0E44-4B7F-8FEF-8C7BED8045AB}"/>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9090752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4" name="Content Placeholder 3"/>
          <p:cNvSpPr>
            <a:spLocks noGrp="1"/>
          </p:cNvSpPr>
          <p:nvPr>
            <p:ph sz="half" idx="2" hasCustomPrompt="1"/>
          </p:nvPr>
        </p:nvSpPr>
        <p:spPr>
          <a:xfrm>
            <a:off x="607679" y="1962000"/>
            <a:ext cx="5303520" cy="3613302"/>
          </a:xfrm>
          <a:prstGeom prst="rect">
            <a:avLst/>
          </a:prstGeom>
        </p:spPr>
        <p:txBody>
          <a:bodyPr/>
          <a:lstStyle>
            <a:lvl1pPr>
              <a:defRPr sz="2400">
                <a:solidFill>
                  <a:schemeClr val="tx2"/>
                </a:solidFill>
              </a:defRPr>
            </a:lvl1pPr>
            <a:lvl2pPr>
              <a:defRPr sz="2400">
                <a:solidFill>
                  <a:schemeClr val="tx2"/>
                </a:solidFill>
              </a:defRPr>
            </a:lvl2pPr>
            <a:lvl3pPr marL="838179" indent="-232828">
              <a:defRPr sz="2133">
                <a:solidFill>
                  <a:schemeClr val="tx2"/>
                </a:solidFill>
              </a:defRPr>
            </a:lvl3pPr>
            <a:lvl4pPr marL="1193770" indent="-355591">
              <a:defRPr sz="2133">
                <a:solidFill>
                  <a:schemeClr val="tx2"/>
                </a:solidFill>
              </a:defRPr>
            </a:lvl4pPr>
            <a:lvl5pPr marL="1439297" indent="-245527">
              <a:buFont typeface="Arial" panose="020B0604020202020204" pitchFamily="34" charset="0"/>
              <a:buChar char="•"/>
              <a:tabLst>
                <a:tab pos="1439297" algn="l"/>
                <a:tab pos="1794888" algn="l"/>
              </a:tabLst>
              <a:defRPr sz="1867">
                <a:solidFill>
                  <a:schemeClr val="tx2"/>
                </a:solidFill>
              </a:defRPr>
            </a:lvl5pPr>
            <a:lvl6pPr>
              <a:defRPr sz="2133"/>
            </a:lvl6pPr>
            <a:lvl7pPr>
              <a:defRPr sz="2133"/>
            </a:lvl7pPr>
            <a:lvl8pPr>
              <a:defRPr sz="2133"/>
            </a:lvl8pPr>
            <a:lvl9pPr>
              <a:defRPr sz="2133"/>
            </a:lvl9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0"/>
          </p:nvPr>
        </p:nvSpPr>
        <p:spPr>
          <a:xfrm>
            <a:off x="624000" y="6201600"/>
            <a:ext cx="9451200" cy="484800"/>
          </a:xfrm>
          <a:prstGeom prst="rect">
            <a:avLst/>
          </a:prstGeom>
        </p:spPr>
        <p:txBody>
          <a:bodyPr/>
          <a:lstStyle/>
          <a:p>
            <a:endParaRPr lang="en-GB" dirty="0"/>
          </a:p>
        </p:txBody>
      </p:sp>
      <p:sp>
        <p:nvSpPr>
          <p:cNvPr id="9" name="Title 8"/>
          <p:cNvSpPr>
            <a:spLocks noGrp="1"/>
          </p:cNvSpPr>
          <p:nvPr>
            <p:ph type="title" hasCustomPrompt="1"/>
          </p:nvPr>
        </p:nvSpPr>
        <p:spPr>
          <a:xfrm>
            <a:off x="609600" y="163200"/>
            <a:ext cx="10238317" cy="914400"/>
          </a:xfrm>
          <a:prstGeom prst="rect">
            <a:avLst/>
          </a:prstGeom>
        </p:spPr>
        <p:txBody>
          <a:bodyPr/>
          <a:lstStyle>
            <a:lvl1pPr>
              <a:defRPr b="0">
                <a:solidFill>
                  <a:schemeClr val="accent1"/>
                </a:solidFill>
              </a:defRPr>
            </a:lvl1pPr>
          </a:lstStyle>
          <a:p>
            <a:r>
              <a:rPr lang="en-US" dirty="0"/>
              <a:t>Slide title</a:t>
            </a:r>
            <a:endParaRPr lang="en-GB" dirty="0"/>
          </a:p>
        </p:txBody>
      </p:sp>
      <p:pic>
        <p:nvPicPr>
          <p:cNvPr id="16" name="Picture 15" descr="ACROSS_T2D_Logo_Tall-01.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1" r="44350"/>
          <a:stretch/>
        </p:blipFill>
        <p:spPr>
          <a:xfrm>
            <a:off x="10972801" y="112891"/>
            <a:ext cx="844700" cy="997715"/>
          </a:xfrm>
          <a:prstGeom prst="rect">
            <a:avLst/>
          </a:prstGeom>
        </p:spPr>
      </p:pic>
      <p:sp>
        <p:nvSpPr>
          <p:cNvPr id="11" name="Slide Number Placeholder 10"/>
          <p:cNvSpPr>
            <a:spLocks noGrp="1"/>
          </p:cNvSpPr>
          <p:nvPr>
            <p:ph type="sldNum" sz="quarter" idx="11"/>
          </p:nvPr>
        </p:nvSpPr>
        <p:spPr>
          <a:xfrm>
            <a:off x="10992544" y="6309320"/>
            <a:ext cx="589856" cy="365208"/>
          </a:xfrm>
          <a:prstGeom prst="rect">
            <a:avLst/>
          </a:prstGeom>
        </p:spPr>
        <p:txBody>
          <a:bodyPr/>
          <a:lstStyle/>
          <a:p>
            <a:fld id="{3CE978CD-8200-452B-A882-54D258D61118}" type="slidenum">
              <a:rPr lang="en-GB" smtClean="0"/>
              <a:pPr/>
              <a:t>‹#›</a:t>
            </a:fld>
            <a:endParaRPr lang="en-GB" dirty="0"/>
          </a:p>
        </p:txBody>
      </p:sp>
      <p:sp>
        <p:nvSpPr>
          <p:cNvPr id="13" name="Rectangle 12"/>
          <p:cNvSpPr/>
          <p:nvPr userDrawn="1"/>
        </p:nvSpPr>
        <p:spPr>
          <a:xfrm>
            <a:off x="0" y="1151683"/>
            <a:ext cx="239997" cy="570631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accent1"/>
              </a:solidFill>
            </a:endParaRPr>
          </a:p>
        </p:txBody>
      </p:sp>
      <p:sp>
        <p:nvSpPr>
          <p:cNvPr id="14" name="Rectangle 13"/>
          <p:cNvSpPr/>
          <p:nvPr userDrawn="1"/>
        </p:nvSpPr>
        <p:spPr>
          <a:xfrm>
            <a:off x="11952000" y="1147202"/>
            <a:ext cx="240000" cy="571079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dirty="0">
              <a:solidFill>
                <a:schemeClr val="accent2"/>
              </a:solidFill>
            </a:endParaRPr>
          </a:p>
        </p:txBody>
      </p:sp>
      <p:cxnSp>
        <p:nvCxnSpPr>
          <p:cNvPr id="15" name="Straight Connector 14"/>
          <p:cNvCxnSpPr/>
          <p:nvPr userDrawn="1"/>
        </p:nvCxnSpPr>
        <p:spPr>
          <a:xfrm>
            <a:off x="0" y="1147201"/>
            <a:ext cx="12192000" cy="1"/>
          </a:xfrm>
          <a:prstGeom prst="line">
            <a:avLst/>
          </a:prstGeom>
          <a:ln w="3175"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7" name="Content Placeholder 3">
            <a:extLst>
              <a:ext uri="{FF2B5EF4-FFF2-40B4-BE49-F238E27FC236}">
                <a16:creationId xmlns="" xmlns:a16="http://schemas.microsoft.com/office/drawing/2014/main" id="{DD66A9B1-DF1C-4EC9-ACBE-D82A43A5C356}"/>
              </a:ext>
            </a:extLst>
          </p:cNvPr>
          <p:cNvSpPr>
            <a:spLocks noGrp="1"/>
          </p:cNvSpPr>
          <p:nvPr>
            <p:ph sz="half" idx="12" hasCustomPrompt="1"/>
          </p:nvPr>
        </p:nvSpPr>
        <p:spPr>
          <a:xfrm>
            <a:off x="6278880" y="1962000"/>
            <a:ext cx="5303520" cy="3613302"/>
          </a:xfrm>
          <a:prstGeom prst="rect">
            <a:avLst/>
          </a:prstGeom>
        </p:spPr>
        <p:txBody>
          <a:bodyPr/>
          <a:lstStyle>
            <a:lvl1pPr>
              <a:defRPr sz="2400">
                <a:solidFill>
                  <a:schemeClr val="tx2"/>
                </a:solidFill>
              </a:defRPr>
            </a:lvl1pPr>
            <a:lvl2pPr>
              <a:defRPr sz="2400">
                <a:solidFill>
                  <a:schemeClr val="tx2"/>
                </a:solidFill>
              </a:defRPr>
            </a:lvl2pPr>
            <a:lvl3pPr marL="838179" indent="-232828">
              <a:defRPr sz="2133">
                <a:solidFill>
                  <a:schemeClr val="tx2"/>
                </a:solidFill>
              </a:defRPr>
            </a:lvl3pPr>
            <a:lvl4pPr marL="1193770" indent="-355591">
              <a:defRPr sz="2133">
                <a:solidFill>
                  <a:schemeClr val="tx2"/>
                </a:solidFill>
              </a:defRPr>
            </a:lvl4pPr>
            <a:lvl5pPr marL="1439297" indent="-245527">
              <a:buFont typeface="Arial" panose="020B0604020202020204" pitchFamily="34" charset="0"/>
              <a:buChar char="•"/>
              <a:tabLst>
                <a:tab pos="1439297" algn="l"/>
                <a:tab pos="1794888" algn="l"/>
              </a:tabLst>
              <a:defRPr sz="1867">
                <a:solidFill>
                  <a:schemeClr val="tx2"/>
                </a:solidFill>
              </a:defRPr>
            </a:lvl5pPr>
            <a:lvl6pPr>
              <a:defRPr sz="2133"/>
            </a:lvl6pPr>
            <a:lvl7pPr>
              <a:defRPr sz="2133"/>
            </a:lvl7pPr>
            <a:lvl8pPr>
              <a:defRPr sz="2133"/>
            </a:lvl8pPr>
            <a:lvl9pPr>
              <a:defRPr sz="2133"/>
            </a:lvl9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Text Placeholder 11">
            <a:extLst>
              <a:ext uri="{FF2B5EF4-FFF2-40B4-BE49-F238E27FC236}">
                <a16:creationId xmlns="" xmlns:a16="http://schemas.microsoft.com/office/drawing/2014/main" id="{3527B29D-794F-4846-B05B-729E46B20EDE}"/>
              </a:ext>
            </a:extLst>
          </p:cNvPr>
          <p:cNvSpPr>
            <a:spLocks noGrp="1"/>
          </p:cNvSpPr>
          <p:nvPr>
            <p:ph type="body" sz="quarter" idx="13" hasCustomPrompt="1"/>
          </p:nvPr>
        </p:nvSpPr>
        <p:spPr>
          <a:xfrm>
            <a:off x="609597" y="1379153"/>
            <a:ext cx="10972800" cy="582451"/>
          </a:xfrm>
          <a:prstGeom prst="rect">
            <a:avLst/>
          </a:prstGeom>
        </p:spPr>
        <p:txBody>
          <a:bodyPr/>
          <a:lstStyle>
            <a:lvl1pPr marL="0" indent="0">
              <a:buNone/>
              <a:defRPr sz="2400" b="1">
                <a:solidFill>
                  <a:schemeClr val="tx2"/>
                </a:solidFill>
              </a:defRPr>
            </a:lvl1pPr>
          </a:lstStyle>
          <a:p>
            <a:pPr lvl="0"/>
            <a:r>
              <a:rPr lang="en-GB" dirty="0"/>
              <a:t>Subtitle</a:t>
            </a:r>
          </a:p>
        </p:txBody>
      </p:sp>
    </p:spTree>
    <p:extLst>
      <p:ext uri="{BB962C8B-B14F-4D97-AF65-F5344CB8AC3E}">
        <p14:creationId xmlns:p14="http://schemas.microsoft.com/office/powerpoint/2010/main" val="482498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F083822A-2E6D-4714-9EE7-0E98A4AC169A}" type="datetimeFigureOut">
              <a:rPr lang="sr-Latn-RS" smtClean="0"/>
              <a:t>11.2.2024.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101BC6AF-9046-4A9C-8BFE-81929DB75791}" type="slidenum">
              <a:rPr lang="sr-Latn-RS" smtClean="0"/>
              <a:t>‹#›</a:t>
            </a:fld>
            <a:endParaRPr lang="sr-Latn-RS"/>
          </a:p>
        </p:txBody>
      </p:sp>
    </p:spTree>
    <p:extLst>
      <p:ext uri="{BB962C8B-B14F-4D97-AF65-F5344CB8AC3E}">
        <p14:creationId xmlns:p14="http://schemas.microsoft.com/office/powerpoint/2010/main" val="2642660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sr-Latn-R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83822A-2E6D-4714-9EE7-0E98A4AC169A}" type="datetimeFigureOut">
              <a:rPr lang="sr-Latn-RS" smtClean="0"/>
              <a:t>11.2.2024.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101BC6AF-9046-4A9C-8BFE-81929DB75791}" type="slidenum">
              <a:rPr lang="sr-Latn-RS" smtClean="0"/>
              <a:t>‹#›</a:t>
            </a:fld>
            <a:endParaRPr lang="sr-Latn-RS"/>
          </a:p>
        </p:txBody>
      </p:sp>
    </p:spTree>
    <p:extLst>
      <p:ext uri="{BB962C8B-B14F-4D97-AF65-F5344CB8AC3E}">
        <p14:creationId xmlns:p14="http://schemas.microsoft.com/office/powerpoint/2010/main" val="1112061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p:txBody>
          <a:bodyPr/>
          <a:lstStyle/>
          <a:p>
            <a:fld id="{F083822A-2E6D-4714-9EE7-0E98A4AC169A}" type="datetimeFigureOut">
              <a:rPr lang="sr-Latn-RS" smtClean="0"/>
              <a:t>11.2.2024.</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101BC6AF-9046-4A9C-8BFE-81929DB75791}" type="slidenum">
              <a:rPr lang="sr-Latn-RS" smtClean="0"/>
              <a:t>‹#›</a:t>
            </a:fld>
            <a:endParaRPr lang="sr-Latn-RS"/>
          </a:p>
        </p:txBody>
      </p:sp>
    </p:spTree>
    <p:extLst>
      <p:ext uri="{BB962C8B-B14F-4D97-AF65-F5344CB8AC3E}">
        <p14:creationId xmlns:p14="http://schemas.microsoft.com/office/powerpoint/2010/main" val="2701571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sr-Latn-R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p:txBody>
          <a:bodyPr/>
          <a:lstStyle/>
          <a:p>
            <a:fld id="{F083822A-2E6D-4714-9EE7-0E98A4AC169A}" type="datetimeFigureOut">
              <a:rPr lang="sr-Latn-RS" smtClean="0"/>
              <a:t>11.2.2024.</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101BC6AF-9046-4A9C-8BFE-81929DB75791}" type="slidenum">
              <a:rPr lang="sr-Latn-RS" smtClean="0"/>
              <a:t>‹#›</a:t>
            </a:fld>
            <a:endParaRPr lang="sr-Latn-RS"/>
          </a:p>
        </p:txBody>
      </p:sp>
    </p:spTree>
    <p:extLst>
      <p:ext uri="{BB962C8B-B14F-4D97-AF65-F5344CB8AC3E}">
        <p14:creationId xmlns:p14="http://schemas.microsoft.com/office/powerpoint/2010/main" val="1132169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Date Placeholder 2"/>
          <p:cNvSpPr>
            <a:spLocks noGrp="1"/>
          </p:cNvSpPr>
          <p:nvPr>
            <p:ph type="dt" sz="half" idx="10"/>
          </p:nvPr>
        </p:nvSpPr>
        <p:spPr/>
        <p:txBody>
          <a:bodyPr/>
          <a:lstStyle/>
          <a:p>
            <a:fld id="{F083822A-2E6D-4714-9EE7-0E98A4AC169A}" type="datetimeFigureOut">
              <a:rPr lang="sr-Latn-RS" smtClean="0"/>
              <a:t>11.2.2024.</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101BC6AF-9046-4A9C-8BFE-81929DB75791}" type="slidenum">
              <a:rPr lang="sr-Latn-RS" smtClean="0"/>
              <a:t>‹#›</a:t>
            </a:fld>
            <a:endParaRPr lang="sr-Latn-RS"/>
          </a:p>
        </p:txBody>
      </p:sp>
    </p:spTree>
    <p:extLst>
      <p:ext uri="{BB962C8B-B14F-4D97-AF65-F5344CB8AC3E}">
        <p14:creationId xmlns:p14="http://schemas.microsoft.com/office/powerpoint/2010/main" val="387207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83822A-2E6D-4714-9EE7-0E98A4AC169A}" type="datetimeFigureOut">
              <a:rPr lang="sr-Latn-RS" smtClean="0"/>
              <a:t>11.2.2024.</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101BC6AF-9046-4A9C-8BFE-81929DB75791}" type="slidenum">
              <a:rPr lang="sr-Latn-RS" smtClean="0"/>
              <a:t>‹#›</a:t>
            </a:fld>
            <a:endParaRPr lang="sr-Latn-RS"/>
          </a:p>
        </p:txBody>
      </p:sp>
    </p:spTree>
    <p:extLst>
      <p:ext uri="{BB962C8B-B14F-4D97-AF65-F5344CB8AC3E}">
        <p14:creationId xmlns:p14="http://schemas.microsoft.com/office/powerpoint/2010/main" val="3828598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sr-Latn-R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83822A-2E6D-4714-9EE7-0E98A4AC169A}" type="datetimeFigureOut">
              <a:rPr lang="sr-Latn-RS" smtClean="0"/>
              <a:t>11.2.2024.</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101BC6AF-9046-4A9C-8BFE-81929DB75791}" type="slidenum">
              <a:rPr lang="sr-Latn-RS" smtClean="0"/>
              <a:t>‹#›</a:t>
            </a:fld>
            <a:endParaRPr lang="sr-Latn-RS"/>
          </a:p>
        </p:txBody>
      </p:sp>
    </p:spTree>
    <p:extLst>
      <p:ext uri="{BB962C8B-B14F-4D97-AF65-F5344CB8AC3E}">
        <p14:creationId xmlns:p14="http://schemas.microsoft.com/office/powerpoint/2010/main" val="3022027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sr-Latn-R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83822A-2E6D-4714-9EE7-0E98A4AC169A}" type="datetimeFigureOut">
              <a:rPr lang="sr-Latn-RS" smtClean="0"/>
              <a:t>11.2.2024.</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101BC6AF-9046-4A9C-8BFE-81929DB75791}" type="slidenum">
              <a:rPr lang="sr-Latn-RS" smtClean="0"/>
              <a:t>‹#›</a:t>
            </a:fld>
            <a:endParaRPr lang="sr-Latn-RS"/>
          </a:p>
        </p:txBody>
      </p:sp>
    </p:spTree>
    <p:extLst>
      <p:ext uri="{BB962C8B-B14F-4D97-AF65-F5344CB8AC3E}">
        <p14:creationId xmlns:p14="http://schemas.microsoft.com/office/powerpoint/2010/main" val="1629585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sr-Latn-R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83822A-2E6D-4714-9EE7-0E98A4AC169A}" type="datetimeFigureOut">
              <a:rPr lang="sr-Latn-RS" smtClean="0"/>
              <a:t>11.2.2024.</a:t>
            </a:fld>
            <a:endParaRPr lang="sr-Latn-R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1BC6AF-9046-4A9C-8BFE-81929DB75791}" type="slidenum">
              <a:rPr lang="sr-Latn-RS" smtClean="0"/>
              <a:t>‹#›</a:t>
            </a:fld>
            <a:endParaRPr lang="sr-Latn-RS"/>
          </a:p>
        </p:txBody>
      </p:sp>
    </p:spTree>
    <p:extLst>
      <p:ext uri="{BB962C8B-B14F-4D97-AF65-F5344CB8AC3E}">
        <p14:creationId xmlns:p14="http://schemas.microsoft.com/office/powerpoint/2010/main" val="36050272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1921152"/>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1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85900" y="2705099"/>
            <a:ext cx="9182100" cy="804863"/>
          </a:xfrm>
        </p:spPr>
        <p:txBody>
          <a:bodyPr>
            <a:normAutofit fontScale="90000"/>
          </a:bodyPr>
          <a:lstStyle/>
          <a:p>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r>
            <a:br>
              <a:rPr lang="en-US" dirty="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
            </a:r>
            <a:br>
              <a:rPr lang="en-US" dirty="0" smtClean="0">
                <a:latin typeface="Arial" panose="020B0604020202020204" pitchFamily="34" charset="0"/>
                <a:cs typeface="Arial" panose="020B0604020202020204" pitchFamily="34" charset="0"/>
              </a:rPr>
            </a:br>
            <a:r>
              <a:rPr lang="en-US" dirty="0" smtClean="0">
                <a:latin typeface="Arial" panose="020B0604020202020204" pitchFamily="34" charset="0"/>
                <a:cs typeface="Arial" panose="020B0604020202020204" pitchFamily="34" charset="0"/>
              </a:rPr>
              <a:t>Diabetes </a:t>
            </a:r>
            <a:r>
              <a:rPr lang="en-US" dirty="0" smtClean="0">
                <a:latin typeface="Arial" panose="020B0604020202020204" pitchFamily="34" charset="0"/>
                <a:cs typeface="Arial" panose="020B0604020202020204" pitchFamily="34" charset="0"/>
              </a:rPr>
              <a:t>mellitus</a:t>
            </a:r>
            <a:endParaRPr lang="sr-Latn-RS"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p:txBody>
          <a:bodyPr/>
          <a:lstStyle/>
          <a:p>
            <a:r>
              <a:rPr lang="en-US" dirty="0" smtClean="0"/>
              <a:t>Ass. </a:t>
            </a:r>
            <a:r>
              <a:rPr lang="en-US" dirty="0" err="1" smtClean="0"/>
              <a:t>Dr</a:t>
            </a:r>
            <a:r>
              <a:rPr lang="en-US" dirty="0" smtClean="0"/>
              <a:t> </a:t>
            </a:r>
            <a:r>
              <a:rPr lang="en-US" dirty="0" err="1" smtClean="0"/>
              <a:t>Dragana</a:t>
            </a:r>
            <a:r>
              <a:rPr lang="en-US" dirty="0" smtClean="0"/>
              <a:t> </a:t>
            </a:r>
            <a:r>
              <a:rPr lang="en-US" dirty="0" err="1" smtClean="0"/>
              <a:t>Bubanja</a:t>
            </a:r>
            <a:endParaRPr lang="sr-Latn-RS" dirty="0"/>
          </a:p>
        </p:txBody>
      </p:sp>
      <p:pic>
        <p:nvPicPr>
          <p:cNvPr id="4" name="Picture 3"/>
          <p:cNvPicPr>
            <a:picLocks noChangeAspect="1"/>
          </p:cNvPicPr>
          <p:nvPr/>
        </p:nvPicPr>
        <p:blipFill>
          <a:blip r:embed="rId2"/>
          <a:stretch>
            <a:fillRect/>
          </a:stretch>
        </p:blipFill>
        <p:spPr>
          <a:xfrm>
            <a:off x="4711700" y="266700"/>
            <a:ext cx="2514600" cy="2387600"/>
          </a:xfrm>
          <a:prstGeom prst="rect">
            <a:avLst/>
          </a:prstGeom>
        </p:spPr>
      </p:pic>
    </p:spTree>
    <p:extLst>
      <p:ext uri="{BB962C8B-B14F-4D97-AF65-F5344CB8AC3E}">
        <p14:creationId xmlns:p14="http://schemas.microsoft.com/office/powerpoint/2010/main" val="2320161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7100" y="1304925"/>
            <a:ext cx="10515600" cy="1325563"/>
          </a:xfrm>
        </p:spPr>
        <p:txBody>
          <a:bodyPr>
            <a:normAutofit/>
          </a:bodyPr>
          <a:lstStyle/>
          <a:p>
            <a:r>
              <a:rPr lang="en-US" sz="2800" dirty="0">
                <a:solidFill>
                  <a:srgbClr val="FF0000"/>
                </a:solidFill>
                <a:latin typeface="Arial" panose="020B0604020202020204" pitchFamily="34" charset="0"/>
                <a:cs typeface="Arial" panose="020B0604020202020204" pitchFamily="34" charset="0"/>
              </a:rPr>
              <a:t>A 16-year-old overweight girl presents with polyuria, polydipsia, and fatigue for 2 </a:t>
            </a:r>
            <a:r>
              <a:rPr lang="en-US" sz="2800" dirty="0" smtClean="0">
                <a:solidFill>
                  <a:srgbClr val="FF0000"/>
                </a:solidFill>
                <a:latin typeface="Arial" panose="020B0604020202020204" pitchFamily="34" charset="0"/>
                <a:cs typeface="Arial" panose="020B0604020202020204" pitchFamily="34" charset="0"/>
              </a:rPr>
              <a:t>months</a:t>
            </a:r>
            <a:endParaRPr lang="sr-Latn-R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98500" y="3286125"/>
            <a:ext cx="10515600" cy="3114675"/>
          </a:xfrm>
        </p:spPr>
        <p:txBody>
          <a:bodyPr>
            <a:normAutofit/>
          </a:bodyPr>
          <a:lstStyle/>
          <a:p>
            <a:r>
              <a:rPr lang="en-US" sz="2400" dirty="0">
                <a:latin typeface="Arial" panose="020B0604020202020204" pitchFamily="34" charset="0"/>
                <a:cs typeface="Arial" panose="020B0604020202020204" pitchFamily="34" charset="0"/>
              </a:rPr>
              <a:t>Patient 4 has 'other' diabetes class, which includes mature onset diabetes of the young (MODI) and is genetically predisposed to insulin resistance.</a:t>
            </a:r>
          </a:p>
          <a:p>
            <a:r>
              <a:rPr lang="en-US" sz="2400" dirty="0">
                <a:latin typeface="Arial" panose="020B0604020202020204" pitchFamily="34" charset="0"/>
                <a:cs typeface="Arial" panose="020B0604020202020204" pitchFamily="34" charset="0"/>
              </a:rPr>
              <a:t>  The "other" category also includes latent autoimmune diabetes of adults (LADA) and other </a:t>
            </a:r>
            <a:r>
              <a:rPr lang="en-US" sz="2400" dirty="0" err="1">
                <a:latin typeface="Arial" panose="020B0604020202020204" pitchFamily="34" charset="0"/>
                <a:cs typeface="Arial" panose="020B0604020202020204" pitchFamily="34" charset="0"/>
              </a:rPr>
              <a:t>endocrinopathies</a:t>
            </a:r>
            <a:r>
              <a:rPr lang="en-US" sz="2400" dirty="0">
                <a:latin typeface="Arial" panose="020B0604020202020204" pitchFamily="34" charset="0"/>
                <a:cs typeface="Arial" panose="020B0604020202020204" pitchFamily="34" charset="0"/>
              </a:rPr>
              <a:t> such as polycystic ovary syndrome.</a:t>
            </a:r>
          </a:p>
          <a:p>
            <a:r>
              <a:rPr lang="en-US" sz="2400" dirty="0">
                <a:latin typeface="Arial" panose="020B0604020202020204" pitchFamily="34" charset="0"/>
                <a:cs typeface="Arial" panose="020B0604020202020204" pitchFamily="34" charset="0"/>
              </a:rPr>
              <a:t>This patient may require insulin, but will generally be able to control hyperglycemia with oral </a:t>
            </a:r>
            <a:r>
              <a:rPr lang="en-US" sz="2400" dirty="0" err="1">
                <a:latin typeface="Arial" panose="020B0604020202020204" pitchFamily="34" charset="0"/>
                <a:cs typeface="Arial" panose="020B0604020202020204" pitchFamily="34" charset="0"/>
              </a:rPr>
              <a:t>antihyperglycemic</a:t>
            </a:r>
            <a:r>
              <a:rPr lang="en-US" sz="2400" dirty="0">
                <a:latin typeface="Arial" panose="020B0604020202020204" pitchFamily="34" charset="0"/>
                <a:cs typeface="Arial" panose="020B0604020202020204" pitchFamily="34" charset="0"/>
              </a:rPr>
              <a:t> agents and balancing exercise and meals.</a:t>
            </a:r>
            <a:endParaRPr lang="sr-Latn-R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02429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2800" dirty="0">
                <a:solidFill>
                  <a:srgbClr val="FF0000"/>
                </a:solidFill>
                <a:latin typeface="Arial" panose="020B0604020202020204" pitchFamily="34" charset="0"/>
                <a:cs typeface="Arial" panose="020B0604020202020204" pitchFamily="34" charset="0"/>
              </a:rPr>
              <a:t>Other forms</a:t>
            </a:r>
            <a:endParaRPr lang="sr-Latn-RS" sz="2800"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en-US" sz="2400" dirty="0">
                <a:latin typeface="Arial" panose="020B0604020202020204" pitchFamily="34" charset="0"/>
                <a:cs typeface="Arial" panose="020B0604020202020204" pitchFamily="34" charset="0"/>
              </a:rPr>
              <a:t>MODI is a genetic mutation of an autosomal dominant gene that affects insulin production. Individuals with this diagnosis are mostly children under the age of 25 with a family history of diabetes spanning generations. These children still produce some insulin and are clinically closer to type 2. They may or may not need insulin.</a:t>
            </a:r>
          </a:p>
          <a:p>
            <a:r>
              <a:rPr lang="en-US" sz="2400" dirty="0">
                <a:latin typeface="Arial" panose="020B0604020202020204" pitchFamily="34" charset="0"/>
                <a:cs typeface="Arial" panose="020B0604020202020204" pitchFamily="34" charset="0"/>
              </a:rPr>
              <a:t>LADA appears in young adults in their twenties and can be confused as type 2 due to age; however, they do not produce any insulin and are clinically similar to type 1, which requires insulin. They are often labeled as "diabetes 1.5" because they are clinically between type 1 and type 2.</a:t>
            </a:r>
          </a:p>
          <a:p>
            <a:r>
              <a:rPr lang="en-US" sz="2400" dirty="0" err="1">
                <a:latin typeface="Arial" panose="020B0604020202020204" pitchFamily="34" charset="0"/>
                <a:cs typeface="Arial" panose="020B0604020202020204" pitchFamily="34" charset="0"/>
              </a:rPr>
              <a:t>Endocrinopathies</a:t>
            </a:r>
            <a:r>
              <a:rPr lang="en-US" sz="2400" dirty="0">
                <a:latin typeface="Arial" panose="020B0604020202020204" pitchFamily="34" charset="0"/>
                <a:cs typeface="Arial" panose="020B0604020202020204" pitchFamily="34" charset="0"/>
              </a:rPr>
              <a:t> may include polycystic ovary syndrome, pancreatic cancer or tumors, and other hormonal disorders in insulin production. Impaired fasting glucose is presented as </a:t>
            </a:r>
            <a:r>
              <a:rPr lang="en-US" sz="2400" dirty="0" err="1">
                <a:latin typeface="Arial" panose="020B0604020202020204" pitchFamily="34" charset="0"/>
                <a:cs typeface="Arial" panose="020B0604020202020204" pitchFamily="34" charset="0"/>
              </a:rPr>
              <a:t>FBG</a:t>
            </a:r>
            <a:r>
              <a:rPr lang="en-US" sz="2400" dirty="0">
                <a:latin typeface="Arial" panose="020B0604020202020204" pitchFamily="34" charset="0"/>
                <a:cs typeface="Arial" panose="020B0604020202020204" pitchFamily="34" charset="0"/>
              </a:rPr>
              <a:t> greater than 5.6 </a:t>
            </a:r>
            <a:r>
              <a:rPr lang="en-US" sz="2400" dirty="0" err="1">
                <a:latin typeface="Arial" panose="020B0604020202020204" pitchFamily="34" charset="0"/>
                <a:cs typeface="Arial" panose="020B0604020202020204" pitchFamily="34" charset="0"/>
              </a:rPr>
              <a:t>mM</a:t>
            </a:r>
            <a:r>
              <a:rPr lang="en-US" sz="2400" dirty="0">
                <a:latin typeface="Arial" panose="020B0604020202020204" pitchFamily="34" charset="0"/>
                <a:cs typeface="Arial" panose="020B0604020202020204" pitchFamily="34" charset="0"/>
              </a:rPr>
              <a:t>, but less than 7 </a:t>
            </a:r>
            <a:r>
              <a:rPr lang="en-US" sz="2400" dirty="0" err="1">
                <a:latin typeface="Arial" panose="020B0604020202020204" pitchFamily="34" charset="0"/>
                <a:cs typeface="Arial" panose="020B0604020202020204" pitchFamily="34" charset="0"/>
              </a:rPr>
              <a:t>mM</a:t>
            </a:r>
            <a:r>
              <a:rPr lang="en-US" sz="2400" dirty="0">
                <a:latin typeface="Arial" panose="020B0604020202020204" pitchFamily="34" charset="0"/>
                <a:cs typeface="Arial" panose="020B0604020202020204" pitchFamily="34" charset="0"/>
              </a:rPr>
              <a:t>, so it does not qualify as full diabetes mellitus.</a:t>
            </a:r>
            <a:endParaRPr lang="sr-Latn-R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995963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2800" dirty="0">
                <a:solidFill>
                  <a:srgbClr val="FF0000"/>
                </a:solidFill>
                <a:latin typeface="Arial" panose="020B0604020202020204" pitchFamily="34" charset="0"/>
                <a:cs typeface="Arial" panose="020B0604020202020204" pitchFamily="34" charset="0"/>
              </a:rPr>
              <a:t>Diagnostic criteria</a:t>
            </a:r>
            <a:endParaRPr lang="sr-Latn-RS" sz="2800"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Autofit/>
          </a:bodyPr>
          <a:lstStyle/>
          <a:p>
            <a:r>
              <a:rPr lang="sr-Latn-RS" sz="2400" dirty="0">
                <a:latin typeface="Arial" panose="020B0604020202020204" pitchFamily="34" charset="0"/>
                <a:cs typeface="Arial" panose="020B0604020202020204" pitchFamily="34" charset="0"/>
              </a:rPr>
              <a:t>Knowing the diagnostic criteria is essential for identifying and determining the form of DM, which also determines the further treatment strategy for controlling hyperglycemia.</a:t>
            </a:r>
          </a:p>
          <a:p>
            <a:endParaRPr lang="sr-Latn-RS" sz="2400" dirty="0">
              <a:latin typeface="Arial" panose="020B0604020202020204" pitchFamily="34" charset="0"/>
              <a:cs typeface="Arial" panose="020B0604020202020204" pitchFamily="34" charset="0"/>
            </a:endParaRPr>
          </a:p>
          <a:p>
            <a:r>
              <a:rPr lang="sr-Latn-RS" sz="2400" dirty="0">
                <a:latin typeface="Arial" panose="020B0604020202020204" pitchFamily="34" charset="0"/>
                <a:cs typeface="Arial" panose="020B0604020202020204" pitchFamily="34" charset="0"/>
              </a:rPr>
              <a:t>   FPG &gt;7mM on two different days. FPG is fasting plasma glucose, the blood glucose concentration after &gt;8 hours without caloric intake.</a:t>
            </a:r>
          </a:p>
          <a:p>
            <a:r>
              <a:rPr lang="sr-Latn-RS" sz="2400" dirty="0">
                <a:latin typeface="Arial" panose="020B0604020202020204" pitchFamily="34" charset="0"/>
                <a:cs typeface="Arial" panose="020B0604020202020204" pitchFamily="34" charset="0"/>
              </a:rPr>
              <a:t>      Random blood glucose concentration &gt;11mM with symptoms of chronic hyperglycemia (polyuria, polydipsia and unexplained weight loss)</a:t>
            </a:r>
          </a:p>
          <a:p>
            <a:r>
              <a:rPr lang="sr-Latn-RS" sz="2400" dirty="0">
                <a:latin typeface="Arial" panose="020B0604020202020204" pitchFamily="34" charset="0"/>
                <a:cs typeface="Arial" panose="020B0604020202020204" pitchFamily="34" charset="0"/>
              </a:rPr>
              <a:t>      OGTT &gt;11mM in 120 minutes. The OGTT is an oral glucose tolerance test, measuring a person's blood glucose level 2 hours after drinking 75 g of glucose dissolved in water.</a:t>
            </a:r>
          </a:p>
          <a:p>
            <a:r>
              <a:rPr lang="sr-Latn-RS" sz="2400" dirty="0">
                <a:latin typeface="Arial" panose="020B0604020202020204" pitchFamily="34" charset="0"/>
                <a:cs typeface="Arial" panose="020B0604020202020204" pitchFamily="34" charset="0"/>
              </a:rPr>
              <a:t>    HbA1C of 6.5% or more</a:t>
            </a:r>
            <a:endParaRPr lang="sr-Latn-R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550769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2800" dirty="0">
                <a:solidFill>
                  <a:srgbClr val="FF0000"/>
                </a:solidFill>
                <a:latin typeface="Arial" panose="020B0604020202020204" pitchFamily="34" charset="0"/>
                <a:cs typeface="Arial" panose="020B0604020202020204" pitchFamily="34" charset="0"/>
              </a:rPr>
              <a:t>Diagnostic criteria</a:t>
            </a:r>
            <a:endParaRPr lang="sr-Latn-RS" sz="2800"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sz="2400" dirty="0">
                <a:latin typeface="Arial" panose="020B0604020202020204" pitchFamily="34" charset="0"/>
                <a:cs typeface="Arial" panose="020B0604020202020204" pitchFamily="34" charset="0"/>
              </a:rPr>
              <a:t>In pregnant women who were not previously known to have diabetes, screening for </a:t>
            </a:r>
            <a:r>
              <a:rPr lang="en-US" sz="2400" dirty="0" err="1">
                <a:latin typeface="Arial" panose="020B0604020202020204" pitchFamily="34" charset="0"/>
                <a:cs typeface="Arial" panose="020B0604020202020204" pitchFamily="34" charset="0"/>
              </a:rPr>
              <a:t>GDM</a:t>
            </a:r>
            <a:r>
              <a:rPr lang="en-US" sz="2400" dirty="0">
                <a:latin typeface="Arial" panose="020B0604020202020204" pitchFamily="34" charset="0"/>
                <a:cs typeface="Arial" panose="020B0604020202020204" pitchFamily="34" charset="0"/>
              </a:rPr>
              <a:t> is done from 24 to 28 weeks of pregnancy at 75-g, </a:t>
            </a:r>
            <a:r>
              <a:rPr lang="en-US" sz="2400" dirty="0" err="1">
                <a:latin typeface="Arial" panose="020B0604020202020204" pitchFamily="34" charset="0"/>
                <a:cs typeface="Arial" panose="020B0604020202020204" pitchFamily="34" charset="0"/>
              </a:rPr>
              <a:t>OGTT</a:t>
            </a:r>
            <a:r>
              <a:rPr lang="en-US" sz="2400" dirty="0">
                <a:latin typeface="Arial" panose="020B0604020202020204" pitchFamily="34" charset="0"/>
                <a:cs typeface="Arial" panose="020B0604020202020204" pitchFamily="34" charset="0"/>
              </a:rPr>
              <a:t> 0,60,120 min:</a:t>
            </a:r>
          </a:p>
          <a:p>
            <a:endParaRPr lang="en-US" sz="2400" dirty="0">
              <a:latin typeface="Arial" panose="020B0604020202020204" pitchFamily="34" charset="0"/>
              <a:cs typeface="Arial" panose="020B0604020202020204" pitchFamily="34" charset="0"/>
            </a:endParaRPr>
          </a:p>
          <a:p>
            <a:r>
              <a:rPr lang="en-US" sz="2400" dirty="0" err="1">
                <a:latin typeface="Arial" panose="020B0604020202020204" pitchFamily="34" charset="0"/>
                <a:cs typeface="Arial" panose="020B0604020202020204" pitchFamily="34" charset="0"/>
              </a:rPr>
              <a:t>0min</a:t>
            </a:r>
            <a:r>
              <a:rPr lang="en-US" sz="2400" dirty="0">
                <a:latin typeface="Arial" panose="020B0604020202020204" pitchFamily="34" charset="0"/>
                <a:cs typeface="Arial" panose="020B0604020202020204" pitchFamily="34" charset="0"/>
              </a:rPr>
              <a:t> &gt;</a:t>
            </a:r>
            <a:r>
              <a:rPr lang="en-US" sz="2400" dirty="0" err="1">
                <a:latin typeface="Arial" panose="020B0604020202020204" pitchFamily="34" charset="0"/>
                <a:cs typeface="Arial" panose="020B0604020202020204" pitchFamily="34" charset="0"/>
              </a:rPr>
              <a:t>5.1mM</a:t>
            </a:r>
            <a:endParaRPr lang="en-US" sz="2400" dirty="0">
              <a:latin typeface="Arial" panose="020B0604020202020204" pitchFamily="34" charset="0"/>
              <a:cs typeface="Arial" panose="020B0604020202020204" pitchFamily="34" charset="0"/>
            </a:endParaRPr>
          </a:p>
          <a:p>
            <a:r>
              <a:rPr lang="en-US" sz="2400" dirty="0" err="1">
                <a:latin typeface="Arial" panose="020B0604020202020204" pitchFamily="34" charset="0"/>
                <a:cs typeface="Arial" panose="020B0604020202020204" pitchFamily="34" charset="0"/>
              </a:rPr>
              <a:t>60min</a:t>
            </a:r>
            <a:r>
              <a:rPr lang="en-US" sz="2400" dirty="0">
                <a:latin typeface="Arial" panose="020B0604020202020204" pitchFamily="34" charset="0"/>
                <a:cs typeface="Arial" panose="020B0604020202020204" pitchFamily="34" charset="0"/>
              </a:rPr>
              <a:t>&gt;10.5 mg/</a:t>
            </a:r>
            <a:r>
              <a:rPr lang="en-US" sz="2400" dirty="0" err="1">
                <a:latin typeface="Arial" panose="020B0604020202020204" pitchFamily="34" charset="0"/>
                <a:cs typeface="Arial" panose="020B0604020202020204" pitchFamily="34" charset="0"/>
              </a:rPr>
              <a:t>dL</a:t>
            </a:r>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120 min &gt;8.5 mg/</a:t>
            </a:r>
            <a:r>
              <a:rPr lang="en-US" sz="2400" dirty="0" err="1">
                <a:latin typeface="Arial" panose="020B0604020202020204" pitchFamily="34" charset="0"/>
                <a:cs typeface="Arial" panose="020B0604020202020204" pitchFamily="34" charset="0"/>
              </a:rPr>
              <a:t>dL</a:t>
            </a:r>
            <a:endParaRPr lang="sr-Latn-R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63198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Latn-RS" dirty="0"/>
          </a:p>
        </p:txBody>
      </p:sp>
      <p:sp>
        <p:nvSpPr>
          <p:cNvPr id="3" name="Content Placeholder 2"/>
          <p:cNvSpPr>
            <a:spLocks noGrp="1"/>
          </p:cNvSpPr>
          <p:nvPr>
            <p:ph idx="1"/>
          </p:nvPr>
        </p:nvSpPr>
        <p:spPr/>
        <p:txBody>
          <a:bodyPr/>
          <a:lstStyle/>
          <a:p>
            <a:r>
              <a:rPr lang="en-US" dirty="0">
                <a:latin typeface="Arial" panose="020B0604020202020204" pitchFamily="34" charset="0"/>
                <a:cs typeface="Arial" panose="020B0604020202020204" pitchFamily="34" charset="0"/>
              </a:rPr>
              <a:t>Gestational diabetes mellitus (</a:t>
            </a:r>
            <a:r>
              <a:rPr lang="en-US" dirty="0" err="1">
                <a:latin typeface="Arial" panose="020B0604020202020204" pitchFamily="34" charset="0"/>
                <a:cs typeface="Arial" panose="020B0604020202020204" pitchFamily="34" charset="0"/>
              </a:rPr>
              <a:t>GDM</a:t>
            </a:r>
            <a:r>
              <a:rPr lang="en-US" dirty="0">
                <a:latin typeface="Arial" panose="020B0604020202020204" pitchFamily="34" charset="0"/>
                <a:cs typeface="Arial" panose="020B0604020202020204" pitchFamily="34" charset="0"/>
              </a:rPr>
              <a:t>) is diabetes that first develops during pregnancy and is seen as persistent hyperglycemia. Due to the overall stress during pregnancy and with additional risk factors similar to those of type 2 diabetes, such as obesity, insufficient physical activity, high-fat diet, age, ethnicity and genetic predispositions.</a:t>
            </a:r>
          </a:p>
          <a:p>
            <a:r>
              <a:rPr lang="en-US" dirty="0">
                <a:latin typeface="Arial" panose="020B0604020202020204" pitchFamily="34" charset="0"/>
                <a:cs typeface="Arial" panose="020B0604020202020204" pitchFamily="34" charset="0"/>
              </a:rPr>
              <a:t>In almost 21% of all pregnancies, hyperglycemia may develop.</a:t>
            </a:r>
            <a:endParaRPr lang="sr-Latn-R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14513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2800" dirty="0">
                <a:solidFill>
                  <a:srgbClr val="FF0000"/>
                </a:solidFill>
                <a:latin typeface="Arial" panose="020B0604020202020204" pitchFamily="34" charset="0"/>
                <a:cs typeface="Arial" panose="020B0604020202020204" pitchFamily="34" charset="0"/>
              </a:rPr>
              <a:t>Therapeutic options</a:t>
            </a:r>
            <a:endParaRPr lang="sr-Latn-RS" sz="2800" dirty="0">
              <a:solidFill>
                <a:srgbClr val="FF0000"/>
              </a:solidFill>
              <a:latin typeface="Arial" panose="020B0604020202020204" pitchFamily="34" charset="0"/>
              <a:cs typeface="Arial" panose="020B0604020202020204" pitchFamily="34" charset="0"/>
            </a:endParaRPr>
          </a:p>
        </p:txBody>
      </p:sp>
      <p:sp>
        <p:nvSpPr>
          <p:cNvPr id="3" name="Text Placeholder 2"/>
          <p:cNvSpPr>
            <a:spLocks noGrp="1"/>
          </p:cNvSpPr>
          <p:nvPr>
            <p:ph type="body" idx="1"/>
          </p:nvPr>
        </p:nvSpPr>
        <p:spPr/>
        <p:txBody>
          <a:bodyPr/>
          <a:lstStyle/>
          <a:p>
            <a:r>
              <a:rPr lang="en-US" dirty="0" err="1" smtClean="0"/>
              <a:t>T1DM</a:t>
            </a:r>
            <a:endParaRPr lang="sr-Latn-RS" dirty="0"/>
          </a:p>
        </p:txBody>
      </p:sp>
      <p:sp>
        <p:nvSpPr>
          <p:cNvPr id="4" name="Content Placeholder 3"/>
          <p:cNvSpPr>
            <a:spLocks noGrp="1"/>
          </p:cNvSpPr>
          <p:nvPr>
            <p:ph sz="half" idx="2"/>
          </p:nvPr>
        </p:nvSpPr>
        <p:spPr/>
        <p:txBody>
          <a:bodyPr/>
          <a:lstStyle/>
          <a:p>
            <a:r>
              <a:rPr lang="en-US" dirty="0">
                <a:latin typeface="Arial" panose="020B0604020202020204" pitchFamily="34" charset="0"/>
                <a:cs typeface="Arial" panose="020B0604020202020204" pitchFamily="34" charset="0"/>
              </a:rPr>
              <a:t>Insulin therapy</a:t>
            </a:r>
          </a:p>
          <a:p>
            <a:r>
              <a:rPr lang="en-US" dirty="0">
                <a:latin typeface="Arial" panose="020B0604020202020204" pitchFamily="34" charset="0"/>
                <a:cs typeface="Arial" panose="020B0604020202020204" pitchFamily="34" charset="0"/>
              </a:rPr>
              <a:t>- Human insulins</a:t>
            </a:r>
          </a:p>
          <a:p>
            <a:r>
              <a:rPr lang="en-US" dirty="0">
                <a:latin typeface="Arial" panose="020B0604020202020204" pitchFamily="34" charset="0"/>
                <a:cs typeface="Arial" panose="020B0604020202020204" pitchFamily="34" charset="0"/>
              </a:rPr>
              <a:t>- Insulin analogues</a:t>
            </a:r>
          </a:p>
          <a:p>
            <a:r>
              <a:rPr lang="en-US" dirty="0">
                <a:latin typeface="Arial" panose="020B0604020202020204" pitchFamily="34" charset="0"/>
                <a:cs typeface="Arial" panose="020B0604020202020204" pitchFamily="34" charset="0"/>
              </a:rPr>
              <a:t>Intensified insulin therapy</a:t>
            </a:r>
          </a:p>
          <a:p>
            <a:r>
              <a:rPr lang="en-US" dirty="0">
                <a:latin typeface="Arial" panose="020B0604020202020204" pitchFamily="34" charset="0"/>
                <a:cs typeface="Arial" panose="020B0604020202020204" pitchFamily="34" charset="0"/>
              </a:rPr>
              <a:t>Continuous insulin therapy with a portable insulin pump</a:t>
            </a:r>
            <a:endParaRPr lang="sr-Latn-RS" dirty="0">
              <a:latin typeface="Arial" panose="020B0604020202020204" pitchFamily="34" charset="0"/>
              <a:cs typeface="Arial" panose="020B0604020202020204" pitchFamily="34" charset="0"/>
            </a:endParaRPr>
          </a:p>
        </p:txBody>
      </p:sp>
      <p:sp>
        <p:nvSpPr>
          <p:cNvPr id="5" name="Text Placeholder 4"/>
          <p:cNvSpPr>
            <a:spLocks noGrp="1"/>
          </p:cNvSpPr>
          <p:nvPr>
            <p:ph type="body" sz="quarter" idx="3"/>
          </p:nvPr>
        </p:nvSpPr>
        <p:spPr>
          <a:xfrm>
            <a:off x="6096000" y="1532308"/>
            <a:ext cx="5183188" cy="823912"/>
          </a:xfrm>
        </p:spPr>
        <p:txBody>
          <a:bodyPr/>
          <a:lstStyle/>
          <a:p>
            <a:endParaRPr lang="sr-Latn-RS" dirty="0"/>
          </a:p>
        </p:txBody>
      </p:sp>
      <p:sp>
        <p:nvSpPr>
          <p:cNvPr id="6" name="Content Placeholder 5"/>
          <p:cNvSpPr>
            <a:spLocks noGrp="1"/>
          </p:cNvSpPr>
          <p:nvPr>
            <p:ph sz="quarter" idx="4"/>
          </p:nvPr>
        </p:nvSpPr>
        <p:spPr/>
        <p:txBody>
          <a:bodyPr/>
          <a:lstStyle/>
          <a:p>
            <a:r>
              <a:rPr lang="en-US" dirty="0">
                <a:latin typeface="Arial" panose="020B0604020202020204" pitchFamily="34" charset="0"/>
                <a:cs typeface="Arial" panose="020B0604020202020204" pitchFamily="34" charset="0"/>
              </a:rPr>
              <a:t>Glycemic control</a:t>
            </a:r>
          </a:p>
          <a:p>
            <a:r>
              <a:rPr lang="en-US" dirty="0" err="1">
                <a:latin typeface="Arial" panose="020B0604020202020204" pitchFamily="34" charset="0"/>
                <a:cs typeface="Arial" panose="020B0604020202020204" pitchFamily="34" charset="0"/>
              </a:rPr>
              <a:t>CGM</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Self control</a:t>
            </a:r>
          </a:p>
          <a:p>
            <a:r>
              <a:rPr lang="en-US" dirty="0" err="1">
                <a:latin typeface="Arial" panose="020B0604020202020204" pitchFamily="34" charset="0"/>
                <a:cs typeface="Arial" panose="020B0604020202020204" pitchFamily="34" charset="0"/>
              </a:rPr>
              <a:t>HbA1C</a:t>
            </a:r>
            <a:endParaRPr lang="sr-Latn-RS"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2"/>
          <a:stretch>
            <a:fillRect/>
          </a:stretch>
        </p:blipFill>
        <p:spPr>
          <a:xfrm>
            <a:off x="8869214" y="4503220"/>
            <a:ext cx="2619375" cy="1743075"/>
          </a:xfrm>
          <a:prstGeom prst="rect">
            <a:avLst/>
          </a:prstGeom>
        </p:spPr>
      </p:pic>
      <p:pic>
        <p:nvPicPr>
          <p:cNvPr id="8" name="Picture 7"/>
          <p:cNvPicPr>
            <a:picLocks noChangeAspect="1"/>
          </p:cNvPicPr>
          <p:nvPr/>
        </p:nvPicPr>
        <p:blipFill>
          <a:blip r:embed="rId3"/>
          <a:stretch>
            <a:fillRect/>
          </a:stretch>
        </p:blipFill>
        <p:spPr>
          <a:xfrm>
            <a:off x="6269665" y="4903381"/>
            <a:ext cx="2044995" cy="1146544"/>
          </a:xfrm>
          <a:prstGeom prst="rect">
            <a:avLst/>
          </a:prstGeom>
        </p:spPr>
      </p:pic>
    </p:spTree>
    <p:extLst>
      <p:ext uri="{BB962C8B-B14F-4D97-AF65-F5344CB8AC3E}">
        <p14:creationId xmlns:p14="http://schemas.microsoft.com/office/powerpoint/2010/main" val="12045468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2800" dirty="0">
                <a:solidFill>
                  <a:srgbClr val="FF0000"/>
                </a:solidFill>
                <a:latin typeface="Arial" panose="020B0604020202020204" pitchFamily="34" charset="0"/>
                <a:cs typeface="Arial" panose="020B0604020202020204" pitchFamily="34" charset="0"/>
              </a:rPr>
              <a:t>Therapeutic options</a:t>
            </a:r>
            <a:endParaRPr lang="sr-Latn-RS" sz="2800" dirty="0">
              <a:solidFill>
                <a:srgbClr val="FF0000"/>
              </a:solidFill>
              <a:latin typeface="Arial" panose="020B0604020202020204" pitchFamily="34" charset="0"/>
              <a:cs typeface="Arial" panose="020B0604020202020204" pitchFamily="34" charset="0"/>
            </a:endParaRPr>
          </a:p>
        </p:txBody>
      </p:sp>
      <p:sp>
        <p:nvSpPr>
          <p:cNvPr id="3" name="Text Placeholder 2"/>
          <p:cNvSpPr>
            <a:spLocks noGrp="1"/>
          </p:cNvSpPr>
          <p:nvPr>
            <p:ph type="body" idx="1"/>
          </p:nvPr>
        </p:nvSpPr>
        <p:spPr/>
        <p:txBody>
          <a:bodyPr/>
          <a:lstStyle/>
          <a:p>
            <a:r>
              <a:rPr lang="en-US" dirty="0" err="1" smtClean="0"/>
              <a:t>T2DM</a:t>
            </a:r>
            <a:endParaRPr lang="sr-Latn-RS" dirty="0"/>
          </a:p>
        </p:txBody>
      </p:sp>
      <p:sp>
        <p:nvSpPr>
          <p:cNvPr id="4" name="Content Placeholder 3"/>
          <p:cNvSpPr>
            <a:spLocks noGrp="1"/>
          </p:cNvSpPr>
          <p:nvPr>
            <p:ph sz="half" idx="2"/>
          </p:nvPr>
        </p:nvSpPr>
        <p:spPr/>
        <p:txBody>
          <a:bodyPr>
            <a:normAutofit lnSpcReduction="10000"/>
          </a:bodyPr>
          <a:lstStyle/>
          <a:p>
            <a:r>
              <a:rPr lang="sr-Latn-RS" dirty="0">
                <a:latin typeface="Arial" panose="020B0604020202020204" pitchFamily="34" charset="0"/>
                <a:cs typeface="Arial" panose="020B0604020202020204" pitchFamily="34" charset="0"/>
              </a:rPr>
              <a:t>Changing life habits</a:t>
            </a:r>
          </a:p>
          <a:p>
            <a:r>
              <a:rPr lang="sr-Latn-RS" dirty="0">
                <a:latin typeface="Arial" panose="020B0604020202020204" pitchFamily="34" charset="0"/>
                <a:cs typeface="Arial" panose="020B0604020202020204" pitchFamily="34" charset="0"/>
              </a:rPr>
              <a:t>Metformin</a:t>
            </a:r>
          </a:p>
          <a:p>
            <a:r>
              <a:rPr lang="sr-Latn-RS" dirty="0">
                <a:latin typeface="Arial" panose="020B0604020202020204" pitchFamily="34" charset="0"/>
                <a:cs typeface="Arial" panose="020B0604020202020204" pitchFamily="34" charset="0"/>
              </a:rPr>
              <a:t>SGLT2 inhibitors</a:t>
            </a:r>
          </a:p>
          <a:p>
            <a:r>
              <a:rPr lang="sr-Latn-RS" dirty="0">
                <a:latin typeface="Arial" panose="020B0604020202020204" pitchFamily="34" charset="0"/>
                <a:cs typeface="Arial" panose="020B0604020202020204" pitchFamily="34" charset="0"/>
              </a:rPr>
              <a:t>GLP1 analogs</a:t>
            </a:r>
          </a:p>
          <a:p>
            <a:r>
              <a:rPr lang="sr-Latn-RS" dirty="0">
                <a:latin typeface="Arial" panose="020B0604020202020204" pitchFamily="34" charset="0"/>
                <a:cs typeface="Arial" panose="020B0604020202020204" pitchFamily="34" charset="0"/>
              </a:rPr>
              <a:t>DPP4 inhibitors</a:t>
            </a:r>
          </a:p>
          <a:p>
            <a:r>
              <a:rPr lang="sr-Latn-RS" dirty="0">
                <a:latin typeface="Arial" panose="020B0604020202020204" pitchFamily="34" charset="0"/>
                <a:cs typeface="Arial" panose="020B0604020202020204" pitchFamily="34" charset="0"/>
              </a:rPr>
              <a:t>Sulfonylureas, thiazolidinediones</a:t>
            </a:r>
          </a:p>
          <a:p>
            <a:r>
              <a:rPr lang="sr-Latn-RS" dirty="0">
                <a:latin typeface="Arial" panose="020B0604020202020204" pitchFamily="34" charset="0"/>
                <a:cs typeface="Arial" panose="020B0604020202020204" pitchFamily="34" charset="0"/>
              </a:rPr>
              <a:t>insulin</a:t>
            </a:r>
            <a:endParaRPr lang="sr-Latn-RS" dirty="0">
              <a:latin typeface="Arial" panose="020B0604020202020204" pitchFamily="34" charset="0"/>
              <a:cs typeface="Arial" panose="020B0604020202020204" pitchFamily="34" charset="0"/>
            </a:endParaRPr>
          </a:p>
        </p:txBody>
      </p:sp>
      <p:sp>
        <p:nvSpPr>
          <p:cNvPr id="5" name="Text Placeholder 4"/>
          <p:cNvSpPr>
            <a:spLocks noGrp="1"/>
          </p:cNvSpPr>
          <p:nvPr>
            <p:ph type="body" sz="quarter" idx="3"/>
          </p:nvPr>
        </p:nvSpPr>
        <p:spPr/>
        <p:txBody>
          <a:bodyPr/>
          <a:lstStyle/>
          <a:p>
            <a:endParaRPr lang="sr-Latn-RS"/>
          </a:p>
        </p:txBody>
      </p:sp>
      <p:pic>
        <p:nvPicPr>
          <p:cNvPr id="7" name="Content Placeholder 6"/>
          <p:cNvPicPr>
            <a:picLocks noGrp="1" noChangeAspect="1"/>
          </p:cNvPicPr>
          <p:nvPr>
            <p:ph sz="quarter" idx="4"/>
          </p:nvPr>
        </p:nvPicPr>
        <p:blipFill>
          <a:blip r:embed="rId2"/>
          <a:stretch>
            <a:fillRect/>
          </a:stretch>
        </p:blipFill>
        <p:spPr>
          <a:xfrm>
            <a:off x="5361273" y="124276"/>
            <a:ext cx="6351498" cy="5670752"/>
          </a:xfrm>
          <a:prstGeom prst="rect">
            <a:avLst/>
          </a:prstGeom>
        </p:spPr>
      </p:pic>
    </p:spTree>
    <p:extLst>
      <p:ext uri="{BB962C8B-B14F-4D97-AF65-F5344CB8AC3E}">
        <p14:creationId xmlns:p14="http://schemas.microsoft.com/office/powerpoint/2010/main" val="20710924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2800" dirty="0">
                <a:solidFill>
                  <a:srgbClr val="FF0000"/>
                </a:solidFill>
                <a:latin typeface="Arial" panose="020B0604020202020204" pitchFamily="34" charset="0"/>
                <a:cs typeface="Arial" panose="020B0604020202020204" pitchFamily="34" charset="0"/>
              </a:rPr>
              <a:t>complications</a:t>
            </a:r>
            <a:endParaRPr lang="sr-Latn-RS" sz="2800"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r>
              <a:rPr lang="sr-Latn-RS" sz="2400" dirty="0">
                <a:latin typeface="Arial" panose="020B0604020202020204" pitchFamily="34" charset="0"/>
                <a:cs typeface="Arial" panose="020B0604020202020204" pitchFamily="34" charset="0"/>
              </a:rPr>
              <a:t>Acute</a:t>
            </a:r>
          </a:p>
          <a:p>
            <a:r>
              <a:rPr lang="sr-Latn-RS" sz="2400" dirty="0">
                <a:latin typeface="Arial" panose="020B0604020202020204" pitchFamily="34" charset="0"/>
                <a:cs typeface="Arial" panose="020B0604020202020204" pitchFamily="34" charset="0"/>
              </a:rPr>
              <a:t>- hypoglycemia</a:t>
            </a:r>
          </a:p>
          <a:p>
            <a:r>
              <a:rPr lang="sr-Latn-RS" sz="2400" dirty="0">
                <a:latin typeface="Arial" panose="020B0604020202020204" pitchFamily="34" charset="0"/>
                <a:cs typeface="Arial" panose="020B0604020202020204" pitchFamily="34" charset="0"/>
              </a:rPr>
              <a:t>- hyperglycemia</a:t>
            </a:r>
          </a:p>
          <a:p>
            <a:pPr marL="0" indent="0">
              <a:buNone/>
            </a:pPr>
            <a:r>
              <a:rPr lang="sr-Latn-RS" sz="2400" dirty="0" smtClean="0">
                <a:latin typeface="Arial" panose="020B0604020202020204" pitchFamily="34" charset="0"/>
                <a:cs typeface="Arial" panose="020B0604020202020204" pitchFamily="34" charset="0"/>
              </a:rPr>
              <a:t>                                             </a:t>
            </a:r>
            <a:endParaRPr lang="sr-Latn-RS" sz="2400" dirty="0">
              <a:latin typeface="Arial" panose="020B0604020202020204" pitchFamily="34" charset="0"/>
              <a:cs typeface="Arial" panose="020B0604020202020204" pitchFamily="34" charset="0"/>
            </a:endParaRPr>
          </a:p>
          <a:p>
            <a:pPr marL="0" indent="0">
              <a:buNone/>
            </a:pPr>
            <a:r>
              <a:rPr lang="sr-Latn-RS" sz="2400" dirty="0">
                <a:latin typeface="Arial" panose="020B0604020202020204" pitchFamily="34" charset="0"/>
                <a:cs typeface="Arial" panose="020B0604020202020204" pitchFamily="34" charset="0"/>
              </a:rPr>
              <a:t>Chronic</a:t>
            </a:r>
          </a:p>
          <a:p>
            <a:r>
              <a:rPr lang="sr-Latn-RS" sz="2400" dirty="0">
                <a:latin typeface="Arial" panose="020B0604020202020204" pitchFamily="34" charset="0"/>
                <a:cs typeface="Arial" panose="020B0604020202020204" pitchFamily="34" charset="0"/>
              </a:rPr>
              <a:t>- microangiopathic (PND, nephropathy RD)</a:t>
            </a:r>
          </a:p>
          <a:p>
            <a:r>
              <a:rPr lang="sr-Latn-RS" sz="2400" dirty="0">
                <a:latin typeface="Arial" panose="020B0604020202020204" pitchFamily="34" charset="0"/>
                <a:cs typeface="Arial" panose="020B0604020202020204" pitchFamily="34" charset="0"/>
              </a:rPr>
              <a:t>-macroangiopathic (CVI, coronary disease, PVB)</a:t>
            </a:r>
          </a:p>
          <a:p>
            <a:r>
              <a:rPr lang="sr-Latn-RS" sz="2400" dirty="0">
                <a:latin typeface="Arial" panose="020B0604020202020204" pitchFamily="34" charset="0"/>
                <a:cs typeface="Arial" panose="020B0604020202020204" pitchFamily="34" charset="0"/>
              </a:rPr>
              <a:t>- diabetic foot</a:t>
            </a:r>
            <a:endParaRPr lang="sr-Latn-RS" sz="24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stretch>
            <a:fillRect/>
          </a:stretch>
        </p:blipFill>
        <p:spPr>
          <a:xfrm>
            <a:off x="9192126" y="741145"/>
            <a:ext cx="1838397" cy="16696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1617" y="2429468"/>
            <a:ext cx="3733800" cy="4267200"/>
          </a:xfrm>
          <a:prstGeom prst="rect">
            <a:avLst/>
          </a:prstGeom>
        </p:spPr>
      </p:pic>
    </p:spTree>
    <p:extLst>
      <p:ext uri="{BB962C8B-B14F-4D97-AF65-F5344CB8AC3E}">
        <p14:creationId xmlns:p14="http://schemas.microsoft.com/office/powerpoint/2010/main" val="24672477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Patient vector free vector download (71 Free vector) for commercial use.  format: ai, eps, cdr, svg vector illustration graphic art design">
            <a:extLst>
              <a:ext uri="{FF2B5EF4-FFF2-40B4-BE49-F238E27FC236}">
                <a16:creationId xmlns:a16="http://schemas.microsoft.com/office/drawing/2014/main" xmlns="" id="{3F9DECAB-6DAF-4C08-847A-82245D826D44}"/>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8631" b="50876"/>
          <a:stretch/>
        </p:blipFill>
        <p:spPr bwMode="auto">
          <a:xfrm>
            <a:off x="657041" y="980754"/>
            <a:ext cx="914015" cy="940513"/>
          </a:xfrm>
          <a:prstGeom prst="rect">
            <a:avLst/>
          </a:prstGeom>
          <a:noFill/>
          <a:extLst>
            <a:ext uri="{909E8E84-426E-40DD-AFC4-6F175D3DCCD1}">
              <a14:hiddenFill xmlns:a14="http://schemas.microsoft.com/office/drawing/2010/main">
                <a:solidFill>
                  <a:srgbClr val="FFFFFF"/>
                </a:solidFill>
              </a14:hiddenFill>
            </a:ext>
          </a:extLst>
        </p:spPr>
      </p:pic>
      <p:sp>
        <p:nvSpPr>
          <p:cNvPr id="6" name="Hexagon 5">
            <a:extLst>
              <a:ext uri="{FF2B5EF4-FFF2-40B4-BE49-F238E27FC236}">
                <a16:creationId xmlns:a16="http://schemas.microsoft.com/office/drawing/2014/main" xmlns="" id="{85A5C382-9D50-4645-AC4F-A4742DD05F0A}"/>
              </a:ext>
            </a:extLst>
          </p:cNvPr>
          <p:cNvSpPr/>
          <p:nvPr/>
        </p:nvSpPr>
        <p:spPr>
          <a:xfrm>
            <a:off x="420233" y="804524"/>
            <a:ext cx="1415377" cy="1250308"/>
          </a:xfrm>
          <a:prstGeom prst="hexagon">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7" name="Rectangle: Rounded Corners 6">
            <a:extLst>
              <a:ext uri="{FF2B5EF4-FFF2-40B4-BE49-F238E27FC236}">
                <a16:creationId xmlns:a16="http://schemas.microsoft.com/office/drawing/2014/main" xmlns="" id="{E66E783B-BDFE-4653-A39B-D60A3A4B990E}"/>
              </a:ext>
            </a:extLst>
          </p:cNvPr>
          <p:cNvSpPr/>
          <p:nvPr/>
        </p:nvSpPr>
        <p:spPr>
          <a:xfrm>
            <a:off x="1931542" y="960420"/>
            <a:ext cx="4921321" cy="938516"/>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i="1" dirty="0">
              <a:solidFill>
                <a:srgbClr val="002060"/>
              </a:solidFill>
              <a:latin typeface="Arial Cirilica" panose="020B7200000000000000" pitchFamily="34" charset="0"/>
            </a:endParaRPr>
          </a:p>
        </p:txBody>
      </p:sp>
      <p:sp>
        <p:nvSpPr>
          <p:cNvPr id="8" name="Hexagon 7">
            <a:extLst>
              <a:ext uri="{FF2B5EF4-FFF2-40B4-BE49-F238E27FC236}">
                <a16:creationId xmlns:a16="http://schemas.microsoft.com/office/drawing/2014/main" xmlns="" id="{80A9A20C-ACCD-4D99-8277-8803D5A41BD2}"/>
              </a:ext>
            </a:extLst>
          </p:cNvPr>
          <p:cNvSpPr/>
          <p:nvPr/>
        </p:nvSpPr>
        <p:spPr>
          <a:xfrm>
            <a:off x="420233" y="2229608"/>
            <a:ext cx="1415377" cy="1250308"/>
          </a:xfrm>
          <a:prstGeom prst="hexagon">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pic>
        <p:nvPicPr>
          <p:cNvPr id="1026" name="Picture 2" descr="Blog: Zdrav način života za bolje sutra - Zelena stranka">
            <a:extLst>
              <a:ext uri="{FF2B5EF4-FFF2-40B4-BE49-F238E27FC236}">
                <a16:creationId xmlns:a16="http://schemas.microsoft.com/office/drawing/2014/main" xmlns="" id="{E439A383-F38C-4231-AC5B-8F44697FDF77}"/>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3202" b="11531"/>
          <a:stretch/>
        </p:blipFill>
        <p:spPr bwMode="auto">
          <a:xfrm>
            <a:off x="657041" y="2556811"/>
            <a:ext cx="986825" cy="560388"/>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Rounded Corners 9">
            <a:extLst>
              <a:ext uri="{FF2B5EF4-FFF2-40B4-BE49-F238E27FC236}">
                <a16:creationId xmlns:a16="http://schemas.microsoft.com/office/drawing/2014/main" xmlns="" id="{682DB32A-8917-4B85-B439-79ED0CF3C0EF}"/>
              </a:ext>
            </a:extLst>
          </p:cNvPr>
          <p:cNvSpPr/>
          <p:nvPr/>
        </p:nvSpPr>
        <p:spPr>
          <a:xfrm>
            <a:off x="1931542" y="2367747"/>
            <a:ext cx="5942458" cy="938516"/>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dirty="0">
              <a:solidFill>
                <a:srgbClr val="002060"/>
              </a:solidFill>
              <a:latin typeface="Arial Cirilica" panose="020B7200000000000000" pitchFamily="34" charset="0"/>
            </a:endParaRPr>
          </a:p>
        </p:txBody>
      </p:sp>
      <p:pic>
        <p:nvPicPr>
          <p:cNvPr id="1028" name="Picture 4" descr="Medical Record - Transparent Medical Records Clipart , Free Transparent  Clipart - ClipartKey">
            <a:extLst>
              <a:ext uri="{FF2B5EF4-FFF2-40B4-BE49-F238E27FC236}">
                <a16:creationId xmlns:a16="http://schemas.microsoft.com/office/drawing/2014/main" xmlns="" id="{3590C9CC-AEF0-41EA-992C-477B6821822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9926" y="3778895"/>
            <a:ext cx="861130" cy="966740"/>
          </a:xfrm>
          <a:prstGeom prst="rect">
            <a:avLst/>
          </a:prstGeom>
          <a:noFill/>
          <a:extLst>
            <a:ext uri="{909E8E84-426E-40DD-AFC4-6F175D3DCCD1}">
              <a14:hiddenFill xmlns:a14="http://schemas.microsoft.com/office/drawing/2010/main">
                <a:solidFill>
                  <a:srgbClr val="FFFFFF"/>
                </a:solidFill>
              </a14:hiddenFill>
            </a:ext>
          </a:extLst>
        </p:spPr>
      </p:pic>
      <p:sp>
        <p:nvSpPr>
          <p:cNvPr id="12" name="Hexagon 11">
            <a:extLst>
              <a:ext uri="{FF2B5EF4-FFF2-40B4-BE49-F238E27FC236}">
                <a16:creationId xmlns:a16="http://schemas.microsoft.com/office/drawing/2014/main" xmlns="" id="{ACF9535F-3163-4A3F-BF49-656156E1B8C4}"/>
              </a:ext>
            </a:extLst>
          </p:cNvPr>
          <p:cNvSpPr/>
          <p:nvPr/>
        </p:nvSpPr>
        <p:spPr>
          <a:xfrm>
            <a:off x="451056" y="3662058"/>
            <a:ext cx="1415377" cy="1250308"/>
          </a:xfrm>
          <a:prstGeom prst="hexagon">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13" name="Rectangle: Rounded Corners 12">
            <a:extLst>
              <a:ext uri="{FF2B5EF4-FFF2-40B4-BE49-F238E27FC236}">
                <a16:creationId xmlns:a16="http://schemas.microsoft.com/office/drawing/2014/main" xmlns="" id="{61284DF4-1CC3-44FA-A525-57922A212804}"/>
              </a:ext>
            </a:extLst>
          </p:cNvPr>
          <p:cNvSpPr/>
          <p:nvPr/>
        </p:nvSpPr>
        <p:spPr>
          <a:xfrm>
            <a:off x="1931542" y="3817954"/>
            <a:ext cx="6005958" cy="938516"/>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dirty="0">
              <a:solidFill>
                <a:srgbClr val="002060"/>
              </a:solidFill>
              <a:latin typeface="Arial Cirilica" panose="020B7200000000000000" pitchFamily="34" charset="0"/>
            </a:endParaRPr>
          </a:p>
        </p:txBody>
      </p:sp>
      <p:pic>
        <p:nvPicPr>
          <p:cNvPr id="1030" name="Picture 6" descr="Chemical test tube pictogram icon. Laboratory glassware or beaker equipment isolated on white background. Experiment flasks. Trendy modern vector symbol. - 75414584">
            <a:extLst>
              <a:ext uri="{FF2B5EF4-FFF2-40B4-BE49-F238E27FC236}">
                <a16:creationId xmlns:a16="http://schemas.microsoft.com/office/drawing/2014/main" xmlns="" id="{55FFCB1C-63C6-4576-9803-9C7E0CBEDC76}"/>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3134" t="20893" r="23533" b="20596"/>
          <a:stretch/>
        </p:blipFill>
        <p:spPr bwMode="auto">
          <a:xfrm>
            <a:off x="725616" y="5149350"/>
            <a:ext cx="866256" cy="950356"/>
          </a:xfrm>
          <a:prstGeom prst="rect">
            <a:avLst/>
          </a:prstGeom>
          <a:noFill/>
          <a:extLst>
            <a:ext uri="{909E8E84-426E-40DD-AFC4-6F175D3DCCD1}">
              <a14:hiddenFill xmlns:a14="http://schemas.microsoft.com/office/drawing/2010/main">
                <a:solidFill>
                  <a:srgbClr val="FFFFFF"/>
                </a:solidFill>
              </a14:hiddenFill>
            </a:ext>
          </a:extLst>
        </p:spPr>
      </p:pic>
      <p:sp>
        <p:nvSpPr>
          <p:cNvPr id="15" name="Hexagon 14">
            <a:extLst>
              <a:ext uri="{FF2B5EF4-FFF2-40B4-BE49-F238E27FC236}">
                <a16:creationId xmlns:a16="http://schemas.microsoft.com/office/drawing/2014/main" xmlns="" id="{B191FCD1-6E21-4042-8366-B95CB8CB6306}"/>
              </a:ext>
            </a:extLst>
          </p:cNvPr>
          <p:cNvSpPr/>
          <p:nvPr/>
        </p:nvSpPr>
        <p:spPr>
          <a:xfrm>
            <a:off x="468140" y="5085668"/>
            <a:ext cx="1415377" cy="1250308"/>
          </a:xfrm>
          <a:prstGeom prst="hexagon">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16" name="Rectangle: Rounded Corners 15">
            <a:extLst>
              <a:ext uri="{FF2B5EF4-FFF2-40B4-BE49-F238E27FC236}">
                <a16:creationId xmlns:a16="http://schemas.microsoft.com/office/drawing/2014/main" xmlns="" id="{6E689D83-6436-4A30-9E24-46AC067D803C}"/>
              </a:ext>
            </a:extLst>
          </p:cNvPr>
          <p:cNvSpPr/>
          <p:nvPr/>
        </p:nvSpPr>
        <p:spPr>
          <a:xfrm>
            <a:off x="2022297" y="5212077"/>
            <a:ext cx="5978703" cy="938516"/>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dirty="0">
              <a:solidFill>
                <a:srgbClr val="002060"/>
              </a:solidFill>
              <a:latin typeface="Arial Cirilica" panose="020B7200000000000000" pitchFamily="34" charset="0"/>
            </a:endParaRPr>
          </a:p>
        </p:txBody>
      </p:sp>
      <p:sp>
        <p:nvSpPr>
          <p:cNvPr id="9" name="Rectangle: Rounded Corners 8">
            <a:extLst>
              <a:ext uri="{FF2B5EF4-FFF2-40B4-BE49-F238E27FC236}">
                <a16:creationId xmlns:a16="http://schemas.microsoft.com/office/drawing/2014/main" xmlns="" id="{0E1A23D7-EB97-4018-9D1F-2B4E448D522F}"/>
              </a:ext>
            </a:extLst>
          </p:cNvPr>
          <p:cNvSpPr/>
          <p:nvPr/>
        </p:nvSpPr>
        <p:spPr>
          <a:xfrm>
            <a:off x="8209052" y="3238908"/>
            <a:ext cx="3030876" cy="1158091"/>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sr-Latn-RS" dirty="0">
              <a:solidFill>
                <a:srgbClr val="002060"/>
              </a:solidFill>
            </a:endParaRPr>
          </a:p>
        </p:txBody>
      </p:sp>
      <p:pic>
        <p:nvPicPr>
          <p:cNvPr id="20" name="Picture 8" descr="Hipertenzija – tihi ubojica – Poliklinika ANALIZA">
            <a:extLst>
              <a:ext uri="{FF2B5EF4-FFF2-40B4-BE49-F238E27FC236}">
                <a16:creationId xmlns:a16="http://schemas.microsoft.com/office/drawing/2014/main" xmlns="" id="{31C13098-3C41-406D-8C9A-26276E37B36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115325" y="2385951"/>
            <a:ext cx="1042809" cy="1042809"/>
          </a:xfrm>
          <a:prstGeom prst="rect">
            <a:avLst/>
          </a:prstGeom>
          <a:noFill/>
          <a:extLst>
            <a:ext uri="{909E8E84-426E-40DD-AFC4-6F175D3DCCD1}">
              <a14:hiddenFill xmlns:a14="http://schemas.microsoft.com/office/drawing/2010/main">
                <a:solidFill>
                  <a:srgbClr val="FFFFFF"/>
                </a:solidFill>
              </a14:hiddenFill>
            </a:ext>
          </a:extLst>
        </p:spPr>
      </p:pic>
      <p:sp>
        <p:nvSpPr>
          <p:cNvPr id="21" name="Hexagon 20">
            <a:extLst>
              <a:ext uri="{FF2B5EF4-FFF2-40B4-BE49-F238E27FC236}">
                <a16:creationId xmlns:a16="http://schemas.microsoft.com/office/drawing/2014/main" xmlns="" id="{2BD36EC8-6BB8-4B01-AB3E-9ED683EB16DC}"/>
              </a:ext>
            </a:extLst>
          </p:cNvPr>
          <p:cNvSpPr/>
          <p:nvPr/>
        </p:nvSpPr>
        <p:spPr>
          <a:xfrm>
            <a:off x="8929042" y="2229608"/>
            <a:ext cx="1415377" cy="1250308"/>
          </a:xfrm>
          <a:prstGeom prst="hexagon">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endParaRPr>
          </a:p>
        </p:txBody>
      </p:sp>
      <p:sp>
        <p:nvSpPr>
          <p:cNvPr id="3" name="Rectangle 2"/>
          <p:cNvSpPr/>
          <p:nvPr/>
        </p:nvSpPr>
        <p:spPr>
          <a:xfrm>
            <a:off x="2400300" y="2383135"/>
            <a:ext cx="6096000" cy="923330"/>
          </a:xfrm>
          <a:prstGeom prst="rect">
            <a:avLst/>
          </a:prstGeom>
        </p:spPr>
        <p:txBody>
          <a:bodyPr>
            <a:spAutoFit/>
          </a:bodyPr>
          <a:lstStyle/>
          <a:p>
            <a:r>
              <a:rPr lang="en-US" dirty="0"/>
              <a:t>sedentary lifestyle, smoker</a:t>
            </a:r>
          </a:p>
          <a:p>
            <a:r>
              <a:rPr lang="en-US" dirty="0"/>
              <a:t>since 10 years ago he has </a:t>
            </a:r>
            <a:r>
              <a:rPr lang="en-US" dirty="0" err="1"/>
              <a:t>HTA</a:t>
            </a:r>
            <a:r>
              <a:rPr lang="en-US" dirty="0"/>
              <a:t> (</a:t>
            </a:r>
            <a:r>
              <a:rPr lang="en-US" dirty="0" err="1"/>
              <a:t>ACEi+BB</a:t>
            </a:r>
            <a:r>
              <a:rPr lang="en-US" dirty="0"/>
              <a:t>)</a:t>
            </a:r>
          </a:p>
          <a:p>
            <a:r>
              <a:rPr lang="en-US" dirty="0"/>
              <a:t>Family history is positive for DM and CVD</a:t>
            </a:r>
            <a:endParaRPr lang="sr-Latn-RS" dirty="0"/>
          </a:p>
        </p:txBody>
      </p:sp>
      <p:sp>
        <p:nvSpPr>
          <p:cNvPr id="4" name="Rectangle 3"/>
          <p:cNvSpPr/>
          <p:nvPr/>
        </p:nvSpPr>
        <p:spPr>
          <a:xfrm>
            <a:off x="2044700" y="3830935"/>
            <a:ext cx="5867400" cy="923330"/>
          </a:xfrm>
          <a:prstGeom prst="rect">
            <a:avLst/>
          </a:prstGeom>
        </p:spPr>
        <p:txBody>
          <a:bodyPr wrap="square">
            <a:spAutoFit/>
          </a:bodyPr>
          <a:lstStyle/>
          <a:p>
            <a:r>
              <a:rPr lang="en-US" dirty="0"/>
              <a:t>The complaints he has been experiencing for the past few months are: chronic fatigue, sleepiness, weight gain, increased thirst and frequent urination.</a:t>
            </a:r>
            <a:endParaRPr lang="sr-Latn-RS" dirty="0"/>
          </a:p>
        </p:txBody>
      </p:sp>
      <p:sp>
        <p:nvSpPr>
          <p:cNvPr id="11" name="Rectangle 10"/>
          <p:cNvSpPr/>
          <p:nvPr/>
        </p:nvSpPr>
        <p:spPr>
          <a:xfrm>
            <a:off x="1981200" y="5341035"/>
            <a:ext cx="6096000" cy="646331"/>
          </a:xfrm>
          <a:prstGeom prst="rect">
            <a:avLst/>
          </a:prstGeom>
        </p:spPr>
        <p:txBody>
          <a:bodyPr>
            <a:spAutoFit/>
          </a:bodyPr>
          <a:lstStyle/>
          <a:p>
            <a:r>
              <a:rPr lang="sr-Latn-RS" dirty="0"/>
              <a:t>glycemia 8.0/7.5mM, urea 7.9mm/l, cholesterol 6.58mm/l, GFR 85, hepatogram, ionogram, proteinogram are within RV limits</a:t>
            </a:r>
          </a:p>
        </p:txBody>
      </p:sp>
      <p:sp>
        <p:nvSpPr>
          <p:cNvPr id="14" name="Rectangle 13"/>
          <p:cNvSpPr/>
          <p:nvPr/>
        </p:nvSpPr>
        <p:spPr>
          <a:xfrm>
            <a:off x="8305800" y="3588435"/>
            <a:ext cx="6096000" cy="646331"/>
          </a:xfrm>
          <a:prstGeom prst="rect">
            <a:avLst/>
          </a:prstGeom>
        </p:spPr>
        <p:txBody>
          <a:bodyPr>
            <a:spAutoFit/>
          </a:bodyPr>
          <a:lstStyle/>
          <a:p>
            <a:r>
              <a:rPr lang="it-IT" dirty="0"/>
              <a:t>Arterial tension 145/80 mmHg</a:t>
            </a:r>
          </a:p>
          <a:p>
            <a:r>
              <a:rPr lang="it-IT" dirty="0"/>
              <a:t>hypercholesterolemia</a:t>
            </a:r>
            <a:endParaRPr lang="sr-Latn-RS" dirty="0"/>
          </a:p>
        </p:txBody>
      </p:sp>
      <p:sp>
        <p:nvSpPr>
          <p:cNvPr id="17" name="Rectangle 16"/>
          <p:cNvSpPr/>
          <p:nvPr/>
        </p:nvSpPr>
        <p:spPr>
          <a:xfrm>
            <a:off x="2536176" y="1225034"/>
            <a:ext cx="3293274" cy="369332"/>
          </a:xfrm>
          <a:prstGeom prst="rect">
            <a:avLst/>
          </a:prstGeom>
        </p:spPr>
        <p:txBody>
          <a:bodyPr wrap="none">
            <a:spAutoFit/>
          </a:bodyPr>
          <a:lstStyle/>
          <a:p>
            <a:r>
              <a:rPr lang="en-US" dirty="0" smtClean="0"/>
              <a:t> </a:t>
            </a:r>
            <a:r>
              <a:rPr lang="en-US" dirty="0"/>
              <a:t> </a:t>
            </a:r>
            <a:r>
              <a:rPr lang="en-US" dirty="0" err="1" smtClean="0"/>
              <a:t>S.P</a:t>
            </a:r>
            <a:r>
              <a:rPr lang="en-US" dirty="0" smtClean="0"/>
              <a:t> male </a:t>
            </a:r>
            <a:r>
              <a:rPr lang="en-US" dirty="0"/>
              <a:t>43 year old IT engineer</a:t>
            </a:r>
            <a:endParaRPr lang="sr-Latn-RS" dirty="0"/>
          </a:p>
        </p:txBody>
      </p:sp>
    </p:spTree>
    <p:extLst>
      <p:ext uri="{BB962C8B-B14F-4D97-AF65-F5344CB8AC3E}">
        <p14:creationId xmlns:p14="http://schemas.microsoft.com/office/powerpoint/2010/main" val="1037016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500"/>
                                        <p:tgtEl>
                                          <p:spTgt spid="10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30"/>
                                        </p:tgtEl>
                                        <p:attrNameLst>
                                          <p:attrName>style.visibility</p:attrName>
                                        </p:attrNameLst>
                                      </p:cBhvr>
                                      <p:to>
                                        <p:strVal val="visible"/>
                                      </p:to>
                                    </p:set>
                                    <p:animEffect transition="in" filter="fade">
                                      <p:cBhvr>
                                        <p:cTn id="18" dur="500"/>
                                        <p:tgtEl>
                                          <p:spTgt spid="103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par>
                                <p:cTn id="33" presetID="10" presetClass="entr" presetSubtype="0"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animBg="1"/>
      <p:bldP spid="16" grpId="0" animBg="1"/>
      <p:bldP spid="9" grpId="0" animBg="1"/>
      <p:bldP spid="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ooter Placeholder 7"/>
          <p:cNvSpPr>
            <a:spLocks noGrp="1"/>
          </p:cNvSpPr>
          <p:nvPr>
            <p:ph type="ftr" sz="quarter" idx="10"/>
          </p:nvPr>
        </p:nvSpPr>
        <p:spPr>
          <a:xfrm>
            <a:off x="6709143" y="6031479"/>
            <a:ext cx="3397953" cy="484800"/>
          </a:xfrm>
        </p:spPr>
        <p:txBody>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5A5A5A"/>
                </a:solidFill>
                <a:effectLst/>
                <a:uLnTx/>
                <a:uFillTx/>
                <a:latin typeface="Arial"/>
                <a:ea typeface="+mn-ea"/>
                <a:cs typeface="Arial" panose="020B0604020202020204" pitchFamily="34" charset="0"/>
              </a:rPr>
              <a:t>ASCVD, atherosclerotic cardiovascular disease; </a:t>
            </a:r>
          </a:p>
          <a:p>
            <a:pPr marL="0" marR="0" lvl="0" indent="0" algn="l" defTabSz="609585"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5A5A5A"/>
                </a:solidFill>
                <a:effectLst/>
                <a:uLnTx/>
                <a:uFillTx/>
                <a:latin typeface="Arial"/>
                <a:ea typeface="+mn-ea"/>
                <a:cs typeface="+mn-cs"/>
              </a:rPr>
              <a:t>1. American Diabetes Association. </a:t>
            </a:r>
            <a:r>
              <a:rPr kumimoji="0" lang="en-GB" sz="1100" b="0" i="1" u="none" strike="noStrike" kern="1200" cap="none" spc="0" normalizeH="0" baseline="0" noProof="0" dirty="0">
                <a:ln>
                  <a:noFill/>
                </a:ln>
                <a:solidFill>
                  <a:srgbClr val="5A5A5A"/>
                </a:solidFill>
                <a:effectLst/>
                <a:uLnTx/>
                <a:uFillTx/>
                <a:latin typeface="Arial"/>
                <a:ea typeface="+mn-ea"/>
                <a:cs typeface="+mn-cs"/>
              </a:rPr>
              <a:t>Diabetes Care </a:t>
            </a:r>
            <a:r>
              <a:rPr kumimoji="0" lang="en-GB" sz="1100" b="0" i="0" u="none" strike="noStrike" kern="1200" cap="none" spc="0" normalizeH="0" baseline="0" noProof="0" dirty="0">
                <a:ln>
                  <a:noFill/>
                </a:ln>
                <a:solidFill>
                  <a:srgbClr val="5A5A5A"/>
                </a:solidFill>
                <a:effectLst/>
                <a:uLnTx/>
                <a:uFillTx/>
                <a:latin typeface="Arial"/>
                <a:ea typeface="+mn-ea"/>
                <a:cs typeface="+mn-cs"/>
              </a:rPr>
              <a:t>2021;44:S1; 2. Cosentino F </a:t>
            </a:r>
            <a:r>
              <a:rPr kumimoji="0" lang="en-GB" sz="1100" b="0" i="1" u="none" strike="noStrike" kern="1200" cap="none" spc="0" normalizeH="0" baseline="0" noProof="0" dirty="0">
                <a:ln>
                  <a:noFill/>
                </a:ln>
                <a:solidFill>
                  <a:srgbClr val="5A5A5A"/>
                </a:solidFill>
                <a:effectLst/>
                <a:uLnTx/>
                <a:uFillTx/>
                <a:latin typeface="Arial"/>
                <a:ea typeface="+mn-ea"/>
                <a:cs typeface="+mn-cs"/>
              </a:rPr>
              <a:t>et al. Eur Heart J </a:t>
            </a:r>
            <a:r>
              <a:rPr kumimoji="0" lang="en-GB" sz="1100" b="0" i="0" u="none" strike="noStrike" kern="1200" cap="none" spc="0" normalizeH="0" baseline="0" noProof="0" dirty="0">
                <a:ln>
                  <a:noFill/>
                </a:ln>
                <a:solidFill>
                  <a:srgbClr val="5A5A5A"/>
                </a:solidFill>
                <a:effectLst/>
                <a:uLnTx/>
                <a:uFillTx/>
                <a:latin typeface="Arial"/>
                <a:ea typeface="+mn-ea"/>
                <a:cs typeface="+mn-cs"/>
              </a:rPr>
              <a:t>2020;41:255</a:t>
            </a:r>
          </a:p>
        </p:txBody>
      </p:sp>
      <p:sp>
        <p:nvSpPr>
          <p:cNvPr id="2" name="Title 1"/>
          <p:cNvSpPr>
            <a:spLocks noGrp="1"/>
          </p:cNvSpPr>
          <p:nvPr>
            <p:ph type="title"/>
          </p:nvPr>
        </p:nvSpPr>
        <p:spPr>
          <a:xfrm>
            <a:off x="1842976" y="131302"/>
            <a:ext cx="10238317" cy="914400"/>
          </a:xfrm>
        </p:spPr>
        <p:txBody>
          <a:bodyPr/>
          <a:lstStyle/>
          <a:p>
            <a:endParaRPr lang="en-GB" dirty="0"/>
          </a:p>
        </p:txBody>
      </p:sp>
      <p:sp>
        <p:nvSpPr>
          <p:cNvPr id="19" name="Slide Number Placeholder 18"/>
          <p:cNvSpPr>
            <a:spLocks noGrp="1"/>
          </p:cNvSpPr>
          <p:nvPr>
            <p:ph type="sldNum" sz="quarter" idx="11"/>
          </p:nvPr>
        </p:nvSpPr>
        <p:spPr/>
        <p:txBody>
          <a:bodyPr/>
          <a:lstStyle/>
          <a:p>
            <a:pPr marL="0" marR="0" lvl="0" indent="0" algn="r" defTabSz="609585" rtl="0" eaLnBrk="1" fontAlgn="auto" latinLnBrk="0" hangingPunct="1">
              <a:lnSpc>
                <a:spcPct val="100000"/>
              </a:lnSpc>
              <a:spcBef>
                <a:spcPts val="0"/>
              </a:spcBef>
              <a:spcAft>
                <a:spcPts val="0"/>
              </a:spcAft>
              <a:buClrTx/>
              <a:buSzTx/>
              <a:buFontTx/>
              <a:buNone/>
              <a:tabLst/>
              <a:defRPr/>
            </a:pPr>
            <a:fld id="{3CE978CD-8200-452B-A882-54D258D61118}" type="slidenum">
              <a:rPr kumimoji="0" lang="en-GB" sz="1100" b="0" i="0" u="none" strike="noStrike" kern="1200" cap="none" spc="0" normalizeH="0" baseline="0" noProof="0" smtClean="0">
                <a:ln>
                  <a:noFill/>
                </a:ln>
                <a:solidFill>
                  <a:srgbClr val="5A5A5A"/>
                </a:solidFill>
                <a:effectLst/>
                <a:uLnTx/>
                <a:uFillTx/>
                <a:latin typeface="Arial"/>
                <a:ea typeface="+mn-ea"/>
                <a:cs typeface="+mn-cs"/>
              </a:rPr>
              <a:pPr marL="0" marR="0" lvl="0" indent="0" algn="r" defTabSz="609585" rtl="0" eaLnBrk="1" fontAlgn="auto" latinLnBrk="0" hangingPunct="1">
                <a:lnSpc>
                  <a:spcPct val="100000"/>
                </a:lnSpc>
                <a:spcBef>
                  <a:spcPts val="0"/>
                </a:spcBef>
                <a:spcAft>
                  <a:spcPts val="0"/>
                </a:spcAft>
                <a:buClrTx/>
                <a:buSzTx/>
                <a:buFontTx/>
                <a:buNone/>
                <a:tabLst/>
                <a:defRPr/>
              </a:pPr>
              <a:t>19</a:t>
            </a:fld>
            <a:endParaRPr kumimoji="0" lang="en-GB" sz="1100" b="0" i="0" u="none" strike="noStrike" kern="1200" cap="none" spc="0" normalizeH="0" baseline="0" noProof="0" dirty="0">
              <a:ln>
                <a:noFill/>
              </a:ln>
              <a:solidFill>
                <a:srgbClr val="5A5A5A"/>
              </a:solidFill>
              <a:effectLst/>
              <a:uLnTx/>
              <a:uFillTx/>
              <a:latin typeface="Arial"/>
              <a:ea typeface="+mn-ea"/>
              <a:cs typeface="+mn-cs"/>
            </a:endParaRPr>
          </a:p>
        </p:txBody>
      </p:sp>
      <p:sp>
        <p:nvSpPr>
          <p:cNvPr id="6" name="Text Placeholder 5">
            <a:extLst>
              <a:ext uri="{FF2B5EF4-FFF2-40B4-BE49-F238E27FC236}">
                <a16:creationId xmlns="" xmlns:a16="http://schemas.microsoft.com/office/drawing/2014/main" id="{0423BBA7-116A-46E9-8CBF-1ACDEB323A43}"/>
              </a:ext>
            </a:extLst>
          </p:cNvPr>
          <p:cNvSpPr>
            <a:spLocks noGrp="1"/>
          </p:cNvSpPr>
          <p:nvPr>
            <p:ph type="body" sz="quarter" idx="13"/>
          </p:nvPr>
        </p:nvSpPr>
        <p:spPr>
          <a:xfrm>
            <a:off x="1279744" y="215407"/>
            <a:ext cx="5301602" cy="607780"/>
          </a:xfrm>
        </p:spPr>
        <p:txBody>
          <a:bodyPr anchor="ctr"/>
          <a:lstStyle/>
          <a:p>
            <a:r>
              <a:rPr lang="sr-Latn-RS" sz="2000" dirty="0"/>
              <a:t>Micro-/microvascular complications:</a:t>
            </a:r>
            <a:endParaRPr lang="sr-Cyrl-RS" sz="2000" dirty="0"/>
          </a:p>
        </p:txBody>
      </p:sp>
      <p:sp>
        <p:nvSpPr>
          <p:cNvPr id="7" name="TextBox 6">
            <a:extLst>
              <a:ext uri="{FF2B5EF4-FFF2-40B4-BE49-F238E27FC236}">
                <a16:creationId xmlns="" xmlns:a16="http://schemas.microsoft.com/office/drawing/2014/main" id="{2C23B7EB-759A-46D3-AAAD-62B767BE0BEA}"/>
              </a:ext>
            </a:extLst>
          </p:cNvPr>
          <p:cNvSpPr txBox="1"/>
          <p:nvPr/>
        </p:nvSpPr>
        <p:spPr>
          <a:xfrm>
            <a:off x="6528391" y="1361093"/>
            <a:ext cx="5236401" cy="523220"/>
          </a:xfrm>
          <a:prstGeom prst="rect">
            <a:avLst/>
          </a:prstGeom>
          <a:noFill/>
        </p:spPr>
        <p:txBody>
          <a:bodyPr wrap="square" rtlCol="0" anchor="ctr">
            <a:spAutoFit/>
          </a:bodyPr>
          <a:lstStyle/>
          <a:p>
            <a:pPr lvl="0" defTabSz="609585">
              <a:defRPr/>
            </a:pPr>
            <a:r>
              <a:rPr lang="en-US" sz="1400" b="1">
                <a:solidFill>
                  <a:srgbClr val="5A5A5A"/>
                </a:solidFill>
                <a:latin typeface="Arial"/>
              </a:rPr>
              <a:t>Other examinations to be undertaken in newly diagnosed T2D:</a:t>
            </a:r>
            <a:endParaRPr lang="ru-RU" sz="1400" b="1" dirty="0">
              <a:solidFill>
                <a:srgbClr val="5A5A5A"/>
              </a:solidFill>
              <a:latin typeface="Arial"/>
            </a:endParaRPr>
          </a:p>
        </p:txBody>
      </p:sp>
      <p:sp>
        <p:nvSpPr>
          <p:cNvPr id="3" name="Rectangle: Rounded Corners 2">
            <a:extLst>
              <a:ext uri="{FF2B5EF4-FFF2-40B4-BE49-F238E27FC236}">
                <a16:creationId xmlns="" xmlns:a16="http://schemas.microsoft.com/office/drawing/2014/main" id="{67561984-838D-44D1-8463-2D310E83BDE4}"/>
              </a:ext>
            </a:extLst>
          </p:cNvPr>
          <p:cNvSpPr/>
          <p:nvPr/>
        </p:nvSpPr>
        <p:spPr>
          <a:xfrm>
            <a:off x="664530" y="1796150"/>
            <a:ext cx="5918451" cy="1528316"/>
          </a:xfrm>
          <a:prstGeom prst="roundRect">
            <a:avLst/>
          </a:prstGeom>
          <a:solidFill>
            <a:schemeClr val="bg1"/>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defTabSz="609585">
              <a:defRPr/>
            </a:pPr>
            <a:r>
              <a:rPr lang="en-US" dirty="0">
                <a:solidFill>
                  <a:srgbClr val="FF0000"/>
                </a:solidFill>
                <a:latin typeface="Arial" panose="020B0604020202020204" pitchFamily="34" charset="0"/>
                <a:cs typeface="Arial" panose="020B0604020202020204" pitchFamily="34" charset="0"/>
              </a:rPr>
              <a:t>Blood pressure: Our patient has hypertension (145/96 mmHg) Hypertension is one of the major risk factors for both </a:t>
            </a:r>
            <a:r>
              <a:rPr lang="en-US" dirty="0" err="1">
                <a:solidFill>
                  <a:srgbClr val="FF0000"/>
                </a:solidFill>
                <a:latin typeface="Arial" panose="020B0604020202020204" pitchFamily="34" charset="0"/>
                <a:cs typeface="Arial" panose="020B0604020202020204" pitchFamily="34" charset="0"/>
              </a:rPr>
              <a:t>ASCVD</a:t>
            </a:r>
            <a:r>
              <a:rPr lang="en-US" dirty="0">
                <a:solidFill>
                  <a:srgbClr val="FF0000"/>
                </a:solidFill>
                <a:latin typeface="Arial" panose="020B0604020202020204" pitchFamily="34" charset="0"/>
                <a:cs typeface="Arial" panose="020B0604020202020204" pitchFamily="34" charset="0"/>
              </a:rPr>
              <a:t> and microvascular </a:t>
            </a:r>
            <a:r>
              <a:rPr lang="en-US" dirty="0" smtClean="0">
                <a:solidFill>
                  <a:srgbClr val="FF0000"/>
                </a:solidFill>
                <a:latin typeface="Arial" panose="020B0604020202020204" pitchFamily="34" charset="0"/>
                <a:cs typeface="Arial" panose="020B0604020202020204" pitchFamily="34" charset="0"/>
              </a:rPr>
              <a:t>complications  </a:t>
            </a:r>
            <a:r>
              <a:rPr lang="en-US" dirty="0">
                <a:solidFill>
                  <a:srgbClr val="FF0000"/>
                </a:solidFill>
                <a:latin typeface="Arial" panose="020B0604020202020204" pitchFamily="34" charset="0"/>
                <a:cs typeface="Arial" panose="020B0604020202020204" pitchFamily="34" charset="0"/>
              </a:rPr>
              <a:t>It is important that the doctor initiates BP-lowering therapy along with (lifestyle) changes.</a:t>
            </a:r>
            <a:endParaRPr kumimoji="0" lang="en-GB" b="0" i="0" u="none" strike="noStrike" kern="1200" cap="none" spc="0" normalizeH="0" baseline="0" noProof="0" dirty="0">
              <a:ln>
                <a:noFill/>
              </a:ln>
              <a:solidFill>
                <a:srgbClr val="FF0000"/>
              </a:solidFill>
              <a:effectLst/>
              <a:highlight>
                <a:srgbClr val="FFFF00"/>
              </a:highlight>
              <a:uLnTx/>
              <a:uFillTx/>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 xmlns:a16="http://schemas.microsoft.com/office/drawing/2014/main" id="{D54A2FB6-7E20-4F4F-88EF-E3B5915B0DDF}"/>
              </a:ext>
            </a:extLst>
          </p:cNvPr>
          <p:cNvSpPr/>
          <p:nvPr/>
        </p:nvSpPr>
        <p:spPr>
          <a:xfrm>
            <a:off x="609596" y="3412852"/>
            <a:ext cx="5918451" cy="1528316"/>
          </a:xfrm>
          <a:prstGeom prst="roundRect">
            <a:avLst/>
          </a:prstGeom>
          <a:solidFill>
            <a:schemeClr val="bg1">
              <a:lumMod val="85000"/>
            </a:schemeClr>
          </a:solidFill>
          <a:ln w="19050">
            <a:solidFill>
              <a:srgbClr val="5A5A5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defTabSz="609585">
              <a:defRPr/>
            </a:pPr>
            <a:r>
              <a:rPr lang="en-US" sz="2400" baseline="30000" dirty="0">
                <a:solidFill>
                  <a:schemeClr val="tx1"/>
                </a:solidFill>
                <a:latin typeface="Arial"/>
              </a:rPr>
              <a:t>Lipid therapy:</a:t>
            </a:r>
          </a:p>
          <a:p>
            <a:pPr lvl="0" defTabSz="609585">
              <a:defRPr/>
            </a:pPr>
            <a:r>
              <a:rPr lang="en-US" sz="2400" baseline="30000" dirty="0" err="1">
                <a:solidFill>
                  <a:schemeClr val="tx1"/>
                </a:solidFill>
                <a:latin typeface="Arial"/>
              </a:rPr>
              <a:t>P.P</a:t>
            </a:r>
            <a:r>
              <a:rPr lang="en-US" sz="2400" baseline="30000" dirty="0">
                <a:solidFill>
                  <a:schemeClr val="tx1"/>
                </a:solidFill>
                <a:latin typeface="Arial"/>
              </a:rPr>
              <a:t> has elevated LDL-C (3.05 </a:t>
            </a:r>
            <a:r>
              <a:rPr lang="en-US" sz="2400" baseline="30000" dirty="0" err="1">
                <a:solidFill>
                  <a:schemeClr val="tx1"/>
                </a:solidFill>
                <a:latin typeface="Arial"/>
              </a:rPr>
              <a:t>mmol</a:t>
            </a:r>
            <a:r>
              <a:rPr lang="en-US" sz="2400" baseline="30000" dirty="0">
                <a:solidFill>
                  <a:schemeClr val="tx1"/>
                </a:solidFill>
                <a:latin typeface="Arial"/>
              </a:rPr>
              <a:t>/l)</a:t>
            </a:r>
          </a:p>
          <a:p>
            <a:pPr lvl="0" defTabSz="609585">
              <a:defRPr/>
            </a:pPr>
            <a:r>
              <a:rPr lang="en-US" sz="2400" baseline="30000" dirty="0">
                <a:solidFill>
                  <a:schemeClr val="tx1"/>
                </a:solidFill>
                <a:latin typeface="Arial"/>
              </a:rPr>
              <a:t>Moderate-intensity statin therapy, such as atorvastatin 10 mg, is recommended in patients with diabetes and elevated LDL-C, aged 40–75 years without </a:t>
            </a:r>
            <a:r>
              <a:rPr lang="en-US" sz="2400" baseline="30000" dirty="0" err="1">
                <a:solidFill>
                  <a:schemeClr val="tx1"/>
                </a:solidFill>
                <a:latin typeface="Arial"/>
              </a:rPr>
              <a:t>ASCVD1,2</a:t>
            </a:r>
            <a:endParaRPr lang="sr-Cyrl-RS" sz="2400" baseline="30000" dirty="0">
              <a:solidFill>
                <a:schemeClr val="tx1"/>
              </a:solidFill>
              <a:latin typeface="Arial"/>
            </a:endParaRPr>
          </a:p>
        </p:txBody>
      </p:sp>
      <p:sp>
        <p:nvSpPr>
          <p:cNvPr id="15" name="Rectangle: Rounded Corners 14">
            <a:extLst>
              <a:ext uri="{FF2B5EF4-FFF2-40B4-BE49-F238E27FC236}">
                <a16:creationId xmlns="" xmlns:a16="http://schemas.microsoft.com/office/drawing/2014/main" id="{5A8A11F0-E710-4CEE-B991-C4E3F4C64BE8}"/>
              </a:ext>
            </a:extLst>
          </p:cNvPr>
          <p:cNvSpPr/>
          <p:nvPr/>
        </p:nvSpPr>
        <p:spPr>
          <a:xfrm>
            <a:off x="6672064" y="2048653"/>
            <a:ext cx="4896049" cy="3828617"/>
          </a:xfrm>
          <a:prstGeom prst="roundRect">
            <a:avLst/>
          </a:prstGeom>
          <a:solidFill>
            <a:schemeClr val="accent5">
              <a:lumMod val="20000"/>
              <a:lumOff val="80000"/>
            </a:schemeClr>
          </a:solidFill>
          <a:ln w="1905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defTabSz="609585">
              <a:defRPr/>
            </a:pPr>
            <a:r>
              <a:rPr lang="en-US" sz="2400" baseline="30000" dirty="0">
                <a:solidFill>
                  <a:schemeClr val="tx1"/>
                </a:solidFill>
                <a:latin typeface="Arial"/>
              </a:rPr>
              <a:t>Detailed examination of the feet:</a:t>
            </a:r>
          </a:p>
          <a:p>
            <a:pPr lvl="0" defTabSz="609585">
              <a:defRPr/>
            </a:pPr>
            <a:r>
              <a:rPr lang="en-US" sz="2400" baseline="30000" dirty="0">
                <a:solidFill>
                  <a:schemeClr val="tx1"/>
                </a:solidFill>
                <a:latin typeface="Arial"/>
              </a:rPr>
              <a:t>All newly diagnosed patients with </a:t>
            </a:r>
            <a:r>
              <a:rPr lang="en-US" sz="2400" baseline="30000" dirty="0" err="1">
                <a:solidFill>
                  <a:schemeClr val="tx1"/>
                </a:solidFill>
                <a:latin typeface="Arial"/>
              </a:rPr>
              <a:t>T2D</a:t>
            </a:r>
            <a:r>
              <a:rPr lang="en-US" sz="2400" baseline="30000" dirty="0">
                <a:solidFill>
                  <a:schemeClr val="tx1"/>
                </a:solidFill>
                <a:latin typeface="Arial"/>
              </a:rPr>
              <a:t> should undergo evaluation for diabetic peripheral </a:t>
            </a:r>
            <a:r>
              <a:rPr lang="en-US" sz="2400" baseline="30000" dirty="0" err="1">
                <a:solidFill>
                  <a:schemeClr val="tx1"/>
                </a:solidFill>
                <a:latin typeface="Arial"/>
              </a:rPr>
              <a:t>neuropathy1,2</a:t>
            </a:r>
            <a:endParaRPr lang="en-US" sz="2400" baseline="30000" dirty="0">
              <a:solidFill>
                <a:schemeClr val="tx1"/>
              </a:solidFill>
              <a:latin typeface="Arial"/>
            </a:endParaRPr>
          </a:p>
          <a:p>
            <a:pPr lvl="0" defTabSz="609585">
              <a:defRPr/>
            </a:pPr>
            <a:r>
              <a:rPr lang="en-US" sz="2400" baseline="30000" dirty="0">
                <a:solidFill>
                  <a:schemeClr val="tx1"/>
                </a:solidFill>
                <a:latin typeface="Arial"/>
              </a:rPr>
              <a:t>A doctor should perform a detailed examination of the patient's feet at least once a </a:t>
            </a:r>
            <a:r>
              <a:rPr lang="en-US" sz="2400" baseline="30000" dirty="0" err="1">
                <a:solidFill>
                  <a:schemeClr val="tx1"/>
                </a:solidFill>
                <a:latin typeface="Arial"/>
              </a:rPr>
              <a:t>year1,2</a:t>
            </a:r>
            <a:endParaRPr lang="en-US" sz="2400" baseline="30000" dirty="0">
              <a:solidFill>
                <a:schemeClr val="tx1"/>
              </a:solidFill>
              <a:latin typeface="Arial"/>
            </a:endParaRPr>
          </a:p>
          <a:p>
            <a:pPr lvl="0" defTabSz="609585">
              <a:defRPr/>
            </a:pPr>
            <a:endParaRPr lang="en-US" sz="2400" baseline="30000" dirty="0">
              <a:solidFill>
                <a:schemeClr val="tx1"/>
              </a:solidFill>
              <a:latin typeface="Arial"/>
            </a:endParaRPr>
          </a:p>
          <a:p>
            <a:pPr lvl="0" defTabSz="609585">
              <a:defRPr/>
            </a:pPr>
            <a:r>
              <a:rPr lang="en-US" sz="2400" baseline="30000" dirty="0">
                <a:solidFill>
                  <a:schemeClr val="tx1"/>
                </a:solidFill>
                <a:latin typeface="Arial"/>
              </a:rPr>
              <a:t>Eye examination:</a:t>
            </a:r>
          </a:p>
          <a:p>
            <a:pPr lvl="0" defTabSz="609585">
              <a:defRPr/>
            </a:pPr>
            <a:r>
              <a:rPr lang="en-US" sz="2400" baseline="30000" dirty="0">
                <a:solidFill>
                  <a:schemeClr val="tx1"/>
                </a:solidFill>
                <a:latin typeface="Arial"/>
              </a:rPr>
              <a:t>Patients with newly diagnosed </a:t>
            </a:r>
            <a:r>
              <a:rPr lang="en-US" sz="2400" baseline="30000" dirty="0" err="1">
                <a:solidFill>
                  <a:schemeClr val="tx1"/>
                </a:solidFill>
                <a:latin typeface="Arial"/>
              </a:rPr>
              <a:t>T2D</a:t>
            </a:r>
            <a:r>
              <a:rPr lang="en-US" sz="2400" baseline="30000" dirty="0">
                <a:solidFill>
                  <a:schemeClr val="tx1"/>
                </a:solidFill>
                <a:latin typeface="Arial"/>
              </a:rPr>
              <a:t> should have an initial comprehensive eye examination by an ophthalmologist or optometrist at the time of </a:t>
            </a:r>
            <a:r>
              <a:rPr lang="en-US" sz="2400" baseline="30000" dirty="0" err="1">
                <a:solidFill>
                  <a:schemeClr val="tx1"/>
                </a:solidFill>
                <a:latin typeface="Arial"/>
              </a:rPr>
              <a:t>diagnosis1</a:t>
            </a:r>
            <a:endParaRPr kumimoji="0" lang="en-GB" sz="2400" b="0" i="0" u="none" strike="noStrike" kern="1200" cap="none" spc="0" normalizeH="0" baseline="30000" noProof="0" dirty="0">
              <a:ln>
                <a:noFill/>
              </a:ln>
              <a:solidFill>
                <a:schemeClr val="tx1"/>
              </a:solidFill>
              <a:effectLst/>
              <a:uLnTx/>
              <a:uFillTx/>
              <a:latin typeface="Arial"/>
            </a:endParaRPr>
          </a:p>
        </p:txBody>
      </p:sp>
      <p:sp>
        <p:nvSpPr>
          <p:cNvPr id="4" name="Rectangle: Rounded Corners 3">
            <a:extLst>
              <a:ext uri="{FF2B5EF4-FFF2-40B4-BE49-F238E27FC236}">
                <a16:creationId xmlns="" xmlns:a16="http://schemas.microsoft.com/office/drawing/2014/main" id="{0C46205A-E92E-4E4C-B7C8-4AEE30724936}"/>
              </a:ext>
            </a:extLst>
          </p:cNvPr>
          <p:cNvSpPr/>
          <p:nvPr/>
        </p:nvSpPr>
        <p:spPr>
          <a:xfrm>
            <a:off x="500420" y="5090987"/>
            <a:ext cx="5918451" cy="1256433"/>
          </a:xfrm>
          <a:prstGeom prst="roundRect">
            <a:avLst/>
          </a:prstGeom>
          <a:solidFill>
            <a:schemeClr val="accent1">
              <a:lumMod val="20000"/>
              <a:lumOff val="80000"/>
            </a:schemeClr>
          </a:solidFill>
          <a:ln w="190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lvl="0" defTabSz="609585">
              <a:defRPr/>
            </a:pPr>
            <a:r>
              <a:rPr lang="en-US" sz="1600" dirty="0">
                <a:solidFill>
                  <a:srgbClr val="002060"/>
                </a:solidFill>
                <a:latin typeface="Arial"/>
              </a:rPr>
              <a:t>Renal function:</a:t>
            </a:r>
          </a:p>
          <a:p>
            <a:pPr lvl="0" defTabSz="609585">
              <a:defRPr/>
            </a:pPr>
            <a:r>
              <a:rPr lang="en-US" sz="1600" dirty="0" smtClean="0">
                <a:solidFill>
                  <a:srgbClr val="002060"/>
                </a:solidFill>
                <a:latin typeface="Arial"/>
              </a:rPr>
              <a:t>Patients </a:t>
            </a:r>
            <a:r>
              <a:rPr lang="en-US" sz="1600" dirty="0">
                <a:solidFill>
                  <a:srgbClr val="002060"/>
                </a:solidFill>
                <a:latin typeface="Arial"/>
              </a:rPr>
              <a:t>shows signs of a mild decrease in kidney function (</a:t>
            </a:r>
            <a:r>
              <a:rPr lang="en-US" sz="1600" dirty="0" err="1">
                <a:solidFill>
                  <a:srgbClr val="002060"/>
                </a:solidFill>
                <a:latin typeface="Arial"/>
              </a:rPr>
              <a:t>eGFR</a:t>
            </a:r>
            <a:r>
              <a:rPr lang="en-US" sz="1600" dirty="0">
                <a:solidFill>
                  <a:srgbClr val="002060"/>
                </a:solidFill>
                <a:latin typeface="Arial"/>
              </a:rPr>
              <a:t>: 85 ml/min/1.73 </a:t>
            </a:r>
            <a:r>
              <a:rPr lang="en-US" sz="1600" dirty="0" err="1">
                <a:solidFill>
                  <a:srgbClr val="002060"/>
                </a:solidFill>
                <a:latin typeface="Arial"/>
              </a:rPr>
              <a:t>m2</a:t>
            </a:r>
            <a:r>
              <a:rPr lang="en-US" sz="1600" dirty="0">
                <a:solidFill>
                  <a:srgbClr val="002060"/>
                </a:solidFill>
                <a:latin typeface="Arial"/>
              </a:rPr>
              <a:t>).</a:t>
            </a:r>
          </a:p>
          <a:p>
            <a:pPr lvl="0" defTabSz="609585">
              <a:defRPr/>
            </a:pPr>
            <a:r>
              <a:rPr lang="en-US" sz="1600" dirty="0">
                <a:solidFill>
                  <a:srgbClr val="002060"/>
                </a:solidFill>
                <a:latin typeface="Arial"/>
              </a:rPr>
              <a:t>In this case, the doctor should continue to monitor his kidney function</a:t>
            </a:r>
            <a:endParaRPr kumimoji="0" lang="en-US" sz="1600" b="0" i="0" u="none" strike="noStrike" kern="1200" cap="none" spc="0" normalizeH="0" baseline="0" noProof="0" dirty="0">
              <a:ln>
                <a:noFill/>
              </a:ln>
              <a:solidFill>
                <a:srgbClr val="002060"/>
              </a:solidFill>
              <a:effectLst/>
              <a:uLnTx/>
              <a:uFillTx/>
              <a:latin typeface="Arial"/>
            </a:endParaRPr>
          </a:p>
        </p:txBody>
      </p:sp>
      <p:sp>
        <p:nvSpPr>
          <p:cNvPr id="5" name="Rectangle 4"/>
          <p:cNvSpPr/>
          <p:nvPr/>
        </p:nvSpPr>
        <p:spPr>
          <a:xfrm>
            <a:off x="762000" y="4976336"/>
            <a:ext cx="6096000" cy="369332"/>
          </a:xfrm>
          <a:prstGeom prst="rect">
            <a:avLst/>
          </a:prstGeom>
        </p:spPr>
        <p:txBody>
          <a:bodyPr>
            <a:spAutoFit/>
          </a:bodyPr>
          <a:lstStyle/>
          <a:p>
            <a:endParaRPr lang="sr-Latn-RS" dirty="0"/>
          </a:p>
        </p:txBody>
      </p:sp>
    </p:spTree>
    <p:extLst>
      <p:ext uri="{BB962C8B-B14F-4D97-AF65-F5344CB8AC3E}">
        <p14:creationId xmlns:p14="http://schemas.microsoft.com/office/powerpoint/2010/main" val="1484054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22206" y="6224420"/>
            <a:ext cx="6096000" cy="430887"/>
          </a:xfrm>
          <a:prstGeom prst="rect">
            <a:avLst/>
          </a:prstGeom>
        </p:spPr>
        <p:txBody>
          <a:bodyPr>
            <a:spAutoFit/>
          </a:bodyPr>
          <a:lstStyle/>
          <a:p>
            <a:r>
              <a:rPr lang="en-US" sz="1100" dirty="0" err="1"/>
              <a:t>Magliano</a:t>
            </a:r>
            <a:r>
              <a:rPr lang="en-US" sz="1100" dirty="0"/>
              <a:t> DJ, </a:t>
            </a:r>
            <a:r>
              <a:rPr lang="en-US" sz="1100" dirty="0" err="1"/>
              <a:t>Boyko</a:t>
            </a:r>
            <a:r>
              <a:rPr lang="en-US" sz="1100" dirty="0"/>
              <a:t> </a:t>
            </a:r>
            <a:r>
              <a:rPr lang="en-US" sz="1100" dirty="0" err="1"/>
              <a:t>EJ</a:t>
            </a:r>
            <a:r>
              <a:rPr lang="en-US" sz="1100" dirty="0"/>
              <a:t>; </a:t>
            </a:r>
            <a:r>
              <a:rPr lang="en-US" sz="1100" dirty="0" err="1"/>
              <a:t>IDF</a:t>
            </a:r>
            <a:r>
              <a:rPr lang="en-US" sz="1100" dirty="0"/>
              <a:t> Diabetes Atlas 10th edition scientific committee . </a:t>
            </a:r>
            <a:r>
              <a:rPr lang="en-US" sz="1100" dirty="0" err="1"/>
              <a:t>IDF</a:t>
            </a:r>
            <a:r>
              <a:rPr lang="en-US" sz="1100" dirty="0"/>
              <a:t> DIABETES ATLAS [Internet]. 10th edition. </a:t>
            </a:r>
            <a:endParaRPr lang="sr-Latn-RS" sz="11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3660" y="1135781"/>
            <a:ext cx="6006164" cy="3927107"/>
          </a:xfrm>
          <a:prstGeom prst="rect">
            <a:avLst/>
          </a:prstGeom>
        </p:spPr>
      </p:pic>
      <p:sp>
        <p:nvSpPr>
          <p:cNvPr id="10" name="Content Placeholder 9"/>
          <p:cNvSpPr>
            <a:spLocks noGrp="1"/>
          </p:cNvSpPr>
          <p:nvPr>
            <p:ph idx="1"/>
          </p:nvPr>
        </p:nvSpPr>
        <p:spPr/>
        <p:txBody>
          <a:bodyPr/>
          <a:lstStyle/>
          <a:p>
            <a:pPr marL="0" indent="0">
              <a:buNone/>
            </a:pPr>
            <a:r>
              <a:rPr lang="sr-Latn-RS" dirty="0">
                <a:latin typeface="Arial" panose="020B0604020202020204" pitchFamily="34" charset="0"/>
                <a:cs typeface="Arial" panose="020B0604020202020204" pitchFamily="34" charset="0"/>
              </a:rPr>
              <a:t>Definition</a:t>
            </a:r>
          </a:p>
          <a:p>
            <a:pPr marL="0" indent="0">
              <a:buNone/>
            </a:pPr>
            <a:r>
              <a:rPr lang="sr-Latn-RS" dirty="0">
                <a:latin typeface="Arial" panose="020B0604020202020204" pitchFamily="34" charset="0"/>
                <a:cs typeface="Arial" panose="020B0604020202020204" pitchFamily="34" charset="0"/>
              </a:rPr>
              <a:t>Classification</a:t>
            </a:r>
          </a:p>
          <a:p>
            <a:pPr marL="0" indent="0">
              <a:buNone/>
            </a:pPr>
            <a:r>
              <a:rPr lang="sr-Latn-RS" dirty="0">
                <a:latin typeface="Arial" panose="020B0604020202020204" pitchFamily="34" charset="0"/>
                <a:cs typeface="Arial" panose="020B0604020202020204" pitchFamily="34" charset="0"/>
              </a:rPr>
              <a:t>Clinical presentation</a:t>
            </a:r>
          </a:p>
          <a:p>
            <a:pPr marL="0" indent="0">
              <a:buNone/>
            </a:pPr>
            <a:r>
              <a:rPr lang="sr-Latn-RS" dirty="0">
                <a:latin typeface="Arial" panose="020B0604020202020204" pitchFamily="34" charset="0"/>
                <a:cs typeface="Arial" panose="020B0604020202020204" pitchFamily="34" charset="0"/>
              </a:rPr>
              <a:t>Diagnosis</a:t>
            </a:r>
          </a:p>
          <a:p>
            <a:pPr marL="0" indent="0">
              <a:buNone/>
            </a:pPr>
            <a:r>
              <a:rPr lang="sr-Latn-RS" dirty="0">
                <a:latin typeface="Arial" panose="020B0604020202020204" pitchFamily="34" charset="0"/>
                <a:cs typeface="Arial" panose="020B0604020202020204" pitchFamily="34" charset="0"/>
              </a:rPr>
              <a:t>Treatment</a:t>
            </a:r>
          </a:p>
        </p:txBody>
      </p:sp>
      <p:sp>
        <p:nvSpPr>
          <p:cNvPr id="11" name="Rectangle 10"/>
          <p:cNvSpPr/>
          <p:nvPr/>
        </p:nvSpPr>
        <p:spPr>
          <a:xfrm>
            <a:off x="1548790" y="640834"/>
            <a:ext cx="3315310" cy="646331"/>
          </a:xfrm>
          <a:prstGeom prst="rect">
            <a:avLst/>
          </a:prstGeom>
        </p:spPr>
        <p:txBody>
          <a:bodyPr wrap="square">
            <a:spAutoFit/>
          </a:bodyPr>
          <a:lstStyle/>
          <a:p>
            <a:r>
              <a:rPr lang="sr-Latn-RS" sz="3600" dirty="0">
                <a:solidFill>
                  <a:srgbClr val="C00000"/>
                </a:solidFill>
                <a:latin typeface="Arial" panose="020B0604020202020204" pitchFamily="34" charset="0"/>
                <a:cs typeface="Arial" panose="020B0604020202020204" pitchFamily="34" charset="0"/>
              </a:rPr>
              <a:t>introduction</a:t>
            </a:r>
          </a:p>
        </p:txBody>
      </p:sp>
    </p:spTree>
    <p:extLst>
      <p:ext uri="{BB962C8B-B14F-4D97-AF65-F5344CB8AC3E}">
        <p14:creationId xmlns:p14="http://schemas.microsoft.com/office/powerpoint/2010/main" val="22515226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C00000"/>
                </a:solidFill>
                <a:latin typeface="Arial" panose="020B0604020202020204" pitchFamily="34" charset="0"/>
                <a:cs typeface="Arial" panose="020B0604020202020204" pitchFamily="34" charset="0"/>
              </a:rPr>
              <a:t>conclusion</a:t>
            </a:r>
            <a:endParaRPr lang="sr-Latn-RS" sz="4000" dirty="0">
              <a:solidFill>
                <a:srgbClr val="C00000"/>
              </a:solidFill>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3"/>
          <a:stretch>
            <a:fillRect/>
          </a:stretch>
        </p:blipFill>
        <p:spPr>
          <a:xfrm>
            <a:off x="597242" y="1292035"/>
            <a:ext cx="10284995" cy="4925679"/>
          </a:xfrm>
          <a:prstGeom prst="rect">
            <a:avLst/>
          </a:prstGeom>
        </p:spPr>
      </p:pic>
      <p:pic>
        <p:nvPicPr>
          <p:cNvPr id="9" name="Picture 8"/>
          <p:cNvPicPr>
            <a:picLocks noChangeAspect="1"/>
          </p:cNvPicPr>
          <p:nvPr/>
        </p:nvPicPr>
        <p:blipFill>
          <a:blip r:embed="rId4"/>
          <a:stretch>
            <a:fillRect/>
          </a:stretch>
        </p:blipFill>
        <p:spPr>
          <a:xfrm>
            <a:off x="5830801" y="3182090"/>
            <a:ext cx="530398" cy="493819"/>
          </a:xfrm>
          <a:prstGeom prst="rect">
            <a:avLst/>
          </a:prstGeom>
        </p:spPr>
      </p:pic>
      <p:sp>
        <p:nvSpPr>
          <p:cNvPr id="16" name="TextBox 15"/>
          <p:cNvSpPr txBox="1"/>
          <p:nvPr/>
        </p:nvSpPr>
        <p:spPr>
          <a:xfrm>
            <a:off x="1615044" y="3429000"/>
            <a:ext cx="973777" cy="369332"/>
          </a:xfrm>
          <a:prstGeom prst="rect">
            <a:avLst/>
          </a:prstGeom>
          <a:solidFill>
            <a:schemeClr val="bg1"/>
          </a:solidFill>
        </p:spPr>
        <p:txBody>
          <a:bodyPr wrap="square" rtlCol="0">
            <a:spAutoFit/>
          </a:bodyPr>
          <a:lstStyle/>
          <a:p>
            <a:endParaRPr lang="sr-Latn-RS" dirty="0"/>
          </a:p>
        </p:txBody>
      </p:sp>
    </p:spTree>
    <p:extLst>
      <p:ext uri="{BB962C8B-B14F-4D97-AF65-F5344CB8AC3E}">
        <p14:creationId xmlns:p14="http://schemas.microsoft.com/office/powerpoint/2010/main" val="597966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z="3600" dirty="0">
                <a:solidFill>
                  <a:srgbClr val="C00000"/>
                </a:solidFill>
                <a:latin typeface="Arial" panose="020B0604020202020204" pitchFamily="34" charset="0"/>
                <a:cs typeface="Arial" panose="020B0604020202020204" pitchFamily="34" charset="0"/>
              </a:rPr>
              <a:t>Definition</a:t>
            </a:r>
            <a:r>
              <a:rPr lang="sr-Latn-RS" dirty="0"/>
              <a:t/>
            </a:r>
            <a:br>
              <a:rPr lang="sr-Latn-RS" dirty="0"/>
            </a:br>
            <a:endParaRPr lang="sr-Latn-RS" dirty="0"/>
          </a:p>
        </p:txBody>
      </p:sp>
      <p:sp>
        <p:nvSpPr>
          <p:cNvPr id="3" name="Content Placeholder 2"/>
          <p:cNvSpPr>
            <a:spLocks noGrp="1"/>
          </p:cNvSpPr>
          <p:nvPr>
            <p:ph idx="1"/>
          </p:nvPr>
        </p:nvSpPr>
        <p:spPr>
          <a:xfrm>
            <a:off x="838200" y="1825625"/>
            <a:ext cx="10515600" cy="3824404"/>
          </a:xfrm>
        </p:spPr>
        <p:txBody>
          <a:bodyPr>
            <a:normAutofit/>
          </a:bodyPr>
          <a:lstStyle/>
          <a:p>
            <a:pPr marL="0" indent="0">
              <a:buNone/>
            </a:pPr>
            <a:r>
              <a:rPr lang="en-US" dirty="0">
                <a:latin typeface="Arial" panose="020B0604020202020204" pitchFamily="34" charset="0"/>
                <a:cs typeface="Arial" panose="020B0604020202020204" pitchFamily="34" charset="0"/>
              </a:rPr>
              <a:t>Diabetes is a heterogeneous metabolic disorder characterized by elevated blood glucose concentration due to: tissue resistance to insulin action, insufficient insulin secretion, or both.</a:t>
            </a:r>
          </a:p>
          <a:p>
            <a:pPr marL="0" indent="0">
              <a:buNone/>
            </a:pPr>
            <a:r>
              <a:rPr lang="en-US" dirty="0">
                <a:latin typeface="Arial" panose="020B0604020202020204" pitchFamily="34" charset="0"/>
                <a:cs typeface="Arial" panose="020B0604020202020204" pitchFamily="34" charset="0"/>
              </a:rPr>
              <a:t>Chronic hyperglycemia is associated with long-term damage, dysfunction of various organs, especially eyes, kidneys, nerves, heart and blood vessels.</a:t>
            </a:r>
            <a:endParaRPr lang="sr-Latn-R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6637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C00000"/>
                </a:solidFill>
                <a:latin typeface="Arial" panose="020B0604020202020204" pitchFamily="34" charset="0"/>
                <a:cs typeface="Arial" panose="020B0604020202020204" pitchFamily="34" charset="0"/>
              </a:rPr>
              <a:t>classification</a:t>
            </a:r>
            <a:r>
              <a:rPr lang="sr-Cyrl-RS" sz="4000" dirty="0" smtClean="0">
                <a:solidFill>
                  <a:srgbClr val="C00000"/>
                </a:solidFill>
                <a:latin typeface="Arial" panose="020B0604020202020204" pitchFamily="34" charset="0"/>
                <a:cs typeface="Arial" panose="020B0604020202020204" pitchFamily="34" charset="0"/>
              </a:rPr>
              <a:t> </a:t>
            </a:r>
            <a:endParaRPr lang="sr-Latn-RS" sz="4000" dirty="0">
              <a:solidFill>
                <a:srgbClr val="C0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sr-Latn-RS" dirty="0"/>
              <a:t>Diabetes mellitus type 1</a:t>
            </a:r>
          </a:p>
          <a:p>
            <a:r>
              <a:rPr lang="sr-Latn-RS" dirty="0"/>
              <a:t>Diabetes mellitus type 2</a:t>
            </a:r>
          </a:p>
          <a:p>
            <a:r>
              <a:rPr lang="sr-Latn-RS" dirty="0"/>
              <a:t>Gestational diabetes</a:t>
            </a:r>
          </a:p>
          <a:p>
            <a:r>
              <a:rPr lang="sr-Latn-RS" dirty="0"/>
              <a:t>Other forms of diabetes</a:t>
            </a:r>
          </a:p>
          <a:p>
            <a:r>
              <a:rPr lang="sr-Latn-RS" dirty="0"/>
              <a:t>Diabetes in other diseases</a:t>
            </a:r>
            <a:endParaRPr lang="sr-Latn-R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426584"/>
            <a:ext cx="5775158" cy="4962540"/>
          </a:xfrm>
          <a:prstGeom prst="rect">
            <a:avLst/>
          </a:prstGeom>
        </p:spPr>
      </p:pic>
    </p:spTree>
    <p:extLst>
      <p:ext uri="{BB962C8B-B14F-4D97-AF65-F5344CB8AC3E}">
        <p14:creationId xmlns:p14="http://schemas.microsoft.com/office/powerpoint/2010/main" val="2680805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C00000"/>
                </a:solidFill>
                <a:latin typeface="Arial" panose="020B0604020202020204" pitchFamily="34" charset="0"/>
                <a:cs typeface="Arial" panose="020B0604020202020204" pitchFamily="34" charset="0"/>
              </a:rPr>
              <a:t>Clinical presentation</a:t>
            </a:r>
            <a:endParaRPr lang="sr-Latn-RS" sz="4000" dirty="0">
              <a:solidFill>
                <a:srgbClr val="C0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marL="0" indent="0">
              <a:buNone/>
            </a:pPr>
            <a:endParaRPr lang="sr-Cyrl-RS" dirty="0" smtClean="0"/>
          </a:p>
          <a:p>
            <a:pPr marL="0" indent="0">
              <a:buNone/>
            </a:pPr>
            <a:r>
              <a:rPr lang="sr-Latn-RS" dirty="0">
                <a:latin typeface="Arial" panose="020B0604020202020204" pitchFamily="34" charset="0"/>
                <a:cs typeface="Arial" panose="020B0604020202020204" pitchFamily="34" charset="0"/>
              </a:rPr>
              <a:t>Polyuria</a:t>
            </a:r>
          </a:p>
          <a:p>
            <a:pPr marL="0" indent="0">
              <a:buNone/>
            </a:pPr>
            <a:r>
              <a:rPr lang="sr-Latn-RS" dirty="0">
                <a:latin typeface="Arial" panose="020B0604020202020204" pitchFamily="34" charset="0"/>
                <a:cs typeface="Arial" panose="020B0604020202020204" pitchFamily="34" charset="0"/>
              </a:rPr>
              <a:t>Polydipsia</a:t>
            </a:r>
          </a:p>
          <a:p>
            <a:pPr marL="0" indent="0">
              <a:buNone/>
            </a:pPr>
            <a:r>
              <a:rPr lang="sr-Latn-RS" dirty="0">
                <a:latin typeface="Arial" panose="020B0604020202020204" pitchFamily="34" charset="0"/>
                <a:cs typeface="Arial" panose="020B0604020202020204" pitchFamily="34" charset="0"/>
              </a:rPr>
              <a:t>Loss of body mass</a:t>
            </a:r>
          </a:p>
          <a:p>
            <a:pPr marL="0" indent="0">
              <a:buNone/>
            </a:pPr>
            <a:r>
              <a:rPr lang="sr-Latn-RS" dirty="0">
                <a:latin typeface="Arial" panose="020B0604020202020204" pitchFamily="34" charset="0"/>
                <a:cs typeface="Arial" panose="020B0604020202020204" pitchFamily="34" charset="0"/>
              </a:rPr>
              <a:t>Malaise</a:t>
            </a:r>
          </a:p>
          <a:p>
            <a:pPr marL="0" indent="0">
              <a:buNone/>
            </a:pPr>
            <a:r>
              <a:rPr lang="sr-Latn-RS" dirty="0">
                <a:latin typeface="Arial" panose="020B0604020202020204" pitchFamily="34" charset="0"/>
                <a:cs typeface="Arial" panose="020B0604020202020204" pitchFamily="34" charset="0"/>
              </a:rPr>
              <a:t>Hyperglycemia</a:t>
            </a:r>
          </a:p>
          <a:p>
            <a:pPr marL="0" indent="0">
              <a:buNone/>
            </a:pPr>
            <a:r>
              <a:rPr lang="sr-Latn-RS" dirty="0">
                <a:latin typeface="Arial" panose="020B0604020202020204" pitchFamily="34" charset="0"/>
                <a:cs typeface="Arial" panose="020B0604020202020204" pitchFamily="34" charset="0"/>
              </a:rPr>
              <a:t>Glycosuria, ketonuria</a:t>
            </a:r>
            <a:endParaRPr lang="sr-Latn-RS"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stretch>
            <a:fillRect/>
          </a:stretch>
        </p:blipFill>
        <p:spPr>
          <a:xfrm>
            <a:off x="6516627" y="252919"/>
            <a:ext cx="5361561" cy="6858000"/>
          </a:xfrm>
          <a:prstGeom prst="rect">
            <a:avLst/>
          </a:prstGeom>
        </p:spPr>
      </p:pic>
    </p:spTree>
    <p:extLst>
      <p:ext uri="{BB962C8B-B14F-4D97-AF65-F5344CB8AC3E}">
        <p14:creationId xmlns:p14="http://schemas.microsoft.com/office/powerpoint/2010/main" val="1852317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C00000"/>
                </a:solidFill>
                <a:latin typeface="Arial" panose="020B0604020202020204" pitchFamily="34" charset="0"/>
                <a:cs typeface="Arial" panose="020B0604020202020204" pitchFamily="34" charset="0"/>
              </a:rPr>
              <a:t>Different patients can have similar or the same symptoms and have different types of diabetes mellitus.</a:t>
            </a:r>
            <a:endParaRPr lang="sr-Latn-RS" sz="2800" dirty="0">
              <a:solidFill>
                <a:srgbClr val="C0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42611" y="1503814"/>
            <a:ext cx="10506777" cy="4762049"/>
          </a:xfrm>
        </p:spPr>
        <p:txBody>
          <a:bodyPr>
            <a:noAutofit/>
          </a:bodyPr>
          <a:lstStyle/>
          <a:p>
            <a:pPr marL="0" indent="0">
              <a:buNone/>
            </a:pPr>
            <a:r>
              <a:rPr lang="en-US" sz="2000" dirty="0">
                <a:solidFill>
                  <a:schemeClr val="accent1">
                    <a:lumMod val="50000"/>
                  </a:schemeClr>
                </a:solidFill>
                <a:latin typeface="Arial" panose="020B0604020202020204" pitchFamily="34" charset="0"/>
                <a:cs typeface="Arial" panose="020B0604020202020204" pitchFamily="34" charset="0"/>
              </a:rPr>
              <a:t>Patient </a:t>
            </a:r>
            <a:r>
              <a:rPr lang="en-US" sz="2000" dirty="0" smtClean="0">
                <a:solidFill>
                  <a:schemeClr val="accent1">
                    <a:lumMod val="50000"/>
                  </a:schemeClr>
                </a:solidFill>
                <a:latin typeface="Arial" panose="020B0604020202020204" pitchFamily="34" charset="0"/>
                <a:cs typeface="Arial" panose="020B0604020202020204" pitchFamily="34" charset="0"/>
              </a:rPr>
              <a:t>1</a:t>
            </a:r>
            <a:endParaRPr lang="en-US" sz="2000" dirty="0">
              <a:solidFill>
                <a:schemeClr val="accent1">
                  <a:lumMod val="50000"/>
                </a:schemeClr>
              </a:solidFill>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An 11-year-old girl presents with polyuria, polydipsia, weight loss, and fatigue for two months following a viral infection</a:t>
            </a:r>
            <a:r>
              <a:rPr lang="en-US" sz="2000" dirty="0" smtClean="0">
                <a:latin typeface="Arial" panose="020B0604020202020204" pitchFamily="34" charset="0"/>
                <a:cs typeface="Arial" panose="020B0604020202020204" pitchFamily="34" charset="0"/>
              </a:rPr>
              <a:t>.</a:t>
            </a:r>
          </a:p>
          <a:p>
            <a:pPr marL="0" indent="0">
              <a:buNone/>
            </a:pPr>
            <a:r>
              <a:rPr lang="en-US" sz="2000" dirty="0" smtClean="0">
                <a:solidFill>
                  <a:schemeClr val="accent1">
                    <a:lumMod val="50000"/>
                  </a:schemeClr>
                </a:solidFill>
                <a:latin typeface="Arial" panose="020B0604020202020204" pitchFamily="34" charset="0"/>
                <a:cs typeface="Arial" panose="020B0604020202020204" pitchFamily="34" charset="0"/>
              </a:rPr>
              <a:t>Patient 2</a:t>
            </a:r>
            <a:endParaRPr lang="en-US" sz="2000" dirty="0">
              <a:solidFill>
                <a:schemeClr val="accent1">
                  <a:lumMod val="50000"/>
                </a:schemeClr>
              </a:solidFill>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A 57-year-old obese man presents with polyuria, polydipsia, weight loss, and fatigue for two months</a:t>
            </a:r>
            <a:r>
              <a:rPr lang="en-US" sz="2000" dirty="0" smtClean="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0" indent="0">
              <a:buNone/>
            </a:pPr>
            <a:r>
              <a:rPr lang="en-US" sz="2000" dirty="0">
                <a:solidFill>
                  <a:schemeClr val="accent1">
                    <a:lumMod val="50000"/>
                  </a:schemeClr>
                </a:solidFill>
                <a:latin typeface="Arial" panose="020B0604020202020204" pitchFamily="34" charset="0"/>
                <a:cs typeface="Arial" panose="020B0604020202020204" pitchFamily="34" charset="0"/>
              </a:rPr>
              <a:t>Patient </a:t>
            </a:r>
            <a:r>
              <a:rPr lang="en-US" sz="2000" dirty="0" smtClean="0">
                <a:solidFill>
                  <a:schemeClr val="accent1">
                    <a:lumMod val="50000"/>
                  </a:schemeClr>
                </a:solidFill>
                <a:latin typeface="Arial" panose="020B0604020202020204" pitchFamily="34" charset="0"/>
                <a:cs typeface="Arial" panose="020B0604020202020204" pitchFamily="34" charset="0"/>
              </a:rPr>
              <a:t>3</a:t>
            </a:r>
            <a:endParaRPr lang="en-US" sz="2000" dirty="0">
              <a:solidFill>
                <a:schemeClr val="accent1">
                  <a:lumMod val="50000"/>
                </a:schemeClr>
              </a:solidFill>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A 28-year-old overweight pregnant woman presents with polyuria, polydipsia, and fatigue for two months</a:t>
            </a:r>
            <a:r>
              <a:rPr lang="en-US" sz="2000" dirty="0" smtClean="0">
                <a:latin typeface="Arial" panose="020B0604020202020204" pitchFamily="34" charset="0"/>
                <a:cs typeface="Arial" panose="020B0604020202020204" pitchFamily="34" charset="0"/>
              </a:rPr>
              <a:t>.</a:t>
            </a:r>
            <a:endParaRPr lang="en-US" sz="2000" dirty="0">
              <a:latin typeface="Arial" panose="020B0604020202020204" pitchFamily="34" charset="0"/>
              <a:cs typeface="Arial" panose="020B0604020202020204" pitchFamily="34" charset="0"/>
            </a:endParaRPr>
          </a:p>
          <a:p>
            <a:pPr marL="0" indent="0">
              <a:buNone/>
            </a:pPr>
            <a:r>
              <a:rPr lang="en-US" sz="2000" dirty="0" smtClean="0">
                <a:solidFill>
                  <a:schemeClr val="accent1">
                    <a:lumMod val="50000"/>
                  </a:schemeClr>
                </a:solidFill>
                <a:latin typeface="Arial" panose="020B0604020202020204" pitchFamily="34" charset="0"/>
                <a:cs typeface="Arial" panose="020B0604020202020204" pitchFamily="34" charset="0"/>
              </a:rPr>
              <a:t>Patient 4</a:t>
            </a:r>
            <a:endParaRPr lang="en-US" sz="2000" dirty="0">
              <a:solidFill>
                <a:schemeClr val="accent1">
                  <a:lumMod val="50000"/>
                </a:schemeClr>
              </a:solidFill>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A 16-year-old overweight girl presents with polyuria, polydipsia, and fatigue for 2 months.</a:t>
            </a:r>
            <a:endParaRPr lang="sr-Latn-R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2327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89025"/>
            <a:ext cx="10515600" cy="1325563"/>
          </a:xfrm>
        </p:spPr>
        <p:txBody>
          <a:bodyPr>
            <a:normAutofit fontScale="90000"/>
          </a:bodyPr>
          <a:lstStyle/>
          <a:p>
            <a:r>
              <a:rPr lang="en-US" sz="3100" dirty="0" smtClean="0">
                <a:solidFill>
                  <a:srgbClr val="FF0000"/>
                </a:solidFill>
              </a:rPr>
              <a:t> </a:t>
            </a:r>
            <a:r>
              <a:rPr lang="en-US" sz="3100" dirty="0">
                <a:solidFill>
                  <a:srgbClr val="FF0000"/>
                </a:solidFill>
                <a:latin typeface="Arial" panose="020B0604020202020204" pitchFamily="34" charset="0"/>
                <a:cs typeface="Arial" panose="020B0604020202020204" pitchFamily="34" charset="0"/>
              </a:rPr>
              <a:t>A 9-year-old boy presents with polyuria, polydipsia, weight loss, and fatigue for two months following a viral infection</a:t>
            </a:r>
            <a:r>
              <a:rPr lang="ru-RU" sz="3100" dirty="0">
                <a:latin typeface="Arial" panose="020B0604020202020204" pitchFamily="34" charset="0"/>
                <a:cs typeface="Arial" panose="020B0604020202020204" pitchFamily="34" charset="0"/>
              </a:rPr>
              <a:t/>
            </a:r>
            <a:br>
              <a:rPr lang="ru-RU" sz="3100" dirty="0">
                <a:latin typeface="Arial" panose="020B0604020202020204" pitchFamily="34" charset="0"/>
                <a:cs typeface="Arial" panose="020B0604020202020204" pitchFamily="34" charset="0"/>
              </a:rPr>
            </a:br>
            <a:endParaRPr lang="sr-Latn-RS" sz="31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3032125"/>
            <a:ext cx="10515600" cy="2212975"/>
          </a:xfrm>
        </p:spPr>
        <p:txBody>
          <a:bodyPr>
            <a:noAutofit/>
          </a:bodyPr>
          <a:lstStyle/>
          <a:p>
            <a:r>
              <a:rPr lang="en-US" dirty="0">
                <a:latin typeface="Arial" panose="020B0604020202020204" pitchFamily="34" charset="0"/>
                <a:cs typeface="Arial" panose="020B0604020202020204" pitchFamily="34" charset="0"/>
              </a:rPr>
              <a:t>Patient 1 has type 1 diabetes mellitus, and labs would likely reveal that the patient has </a:t>
            </a:r>
            <a:r>
              <a:rPr lang="en-US" dirty="0" err="1">
                <a:latin typeface="Arial" panose="020B0604020202020204" pitchFamily="34" charset="0"/>
                <a:cs typeface="Arial" panose="020B0604020202020204" pitchFamily="34" charset="0"/>
              </a:rPr>
              <a:t>insulinopenia</a:t>
            </a:r>
            <a:r>
              <a:rPr lang="en-US" dirty="0">
                <a:latin typeface="Arial" panose="020B0604020202020204" pitchFamily="34" charset="0"/>
                <a:cs typeface="Arial" panose="020B0604020202020204" pitchFamily="34" charset="0"/>
              </a:rPr>
              <a:t>, or the absence of endogenous insulin, generally due to an autoimmune response that has resulted in the destruction of insulin-producing beta cells. This patient will require insulin replacement for the rest of his life.</a:t>
            </a:r>
            <a:endParaRPr lang="sr-Latn-R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64992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39950"/>
            <a:ext cx="10515600" cy="1325563"/>
          </a:xfrm>
        </p:spPr>
        <p:txBody>
          <a:bodyPr>
            <a:normAutofit/>
          </a:bodyPr>
          <a:lstStyle/>
          <a:p>
            <a:r>
              <a:rPr lang="en-US" sz="2800" dirty="0">
                <a:solidFill>
                  <a:srgbClr val="FF0000"/>
                </a:solidFill>
                <a:latin typeface="Arial" panose="020B0604020202020204" pitchFamily="34" charset="0"/>
                <a:cs typeface="Arial" panose="020B0604020202020204" pitchFamily="34" charset="0"/>
              </a:rPr>
              <a:t>A 60-year-old obese man presents with polyuria, polydipsia, weight loss, and fatigue for two months</a:t>
            </a:r>
            <a:endParaRPr lang="sr-Latn-RS" sz="2800"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3095625"/>
            <a:ext cx="10515600" cy="2657475"/>
          </a:xfrm>
        </p:spPr>
        <p:txBody>
          <a:bodyPr>
            <a:normAutofit/>
          </a:bodyPr>
          <a:lstStyle/>
          <a:p>
            <a:r>
              <a:rPr lang="en-US" dirty="0">
                <a:latin typeface="Arial" panose="020B0604020202020204" pitchFamily="34" charset="0"/>
                <a:cs typeface="Arial" panose="020B0604020202020204" pitchFamily="34" charset="0"/>
              </a:rPr>
              <a:t>Patient 2 developed type 2 diabetes with risk factors such as age, ethnicity and obesity. This patient will require strategies to achieve and maintain a normal body weight, meal planning, and possibly a combination of </a:t>
            </a:r>
            <a:r>
              <a:rPr lang="en-US" dirty="0" err="1">
                <a:latin typeface="Arial" panose="020B0604020202020204" pitchFamily="34" charset="0"/>
                <a:cs typeface="Arial" panose="020B0604020202020204" pitchFamily="34" charset="0"/>
              </a:rPr>
              <a:t>antihyperglycemic</a:t>
            </a:r>
            <a:r>
              <a:rPr lang="en-US" dirty="0">
                <a:latin typeface="Arial" panose="020B0604020202020204" pitchFamily="34" charset="0"/>
                <a:cs typeface="Arial" panose="020B0604020202020204" pitchFamily="34" charset="0"/>
              </a:rPr>
              <a:t> medications for the rest of his life if lifestyle changes are insufficient to control hyperglycemia.</a:t>
            </a:r>
            <a:endParaRPr lang="sr-Latn-R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69882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14425"/>
            <a:ext cx="10515600" cy="1325563"/>
          </a:xfrm>
        </p:spPr>
        <p:txBody>
          <a:bodyPr>
            <a:normAutofit/>
          </a:bodyPr>
          <a:lstStyle/>
          <a:p>
            <a:r>
              <a:rPr lang="en-US" sz="2800" dirty="0">
                <a:solidFill>
                  <a:srgbClr val="FF0000"/>
                </a:solidFill>
                <a:latin typeface="Arial" panose="020B0604020202020204" pitchFamily="34" charset="0"/>
                <a:cs typeface="Arial" panose="020B0604020202020204" pitchFamily="34" charset="0"/>
              </a:rPr>
              <a:t>A 28-year-old overweight pregnant woman presents with polyuria, polydipsia, and fatigue for two months</a:t>
            </a:r>
            <a:endParaRPr lang="sr-Latn-RS" sz="2800"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2714625"/>
            <a:ext cx="10515600" cy="2708275"/>
          </a:xfrm>
        </p:spPr>
        <p:txBody>
          <a:bodyPr/>
          <a:lstStyle/>
          <a:p>
            <a:r>
              <a:rPr lang="en-US" dirty="0">
                <a:latin typeface="Arial" panose="020B0604020202020204" pitchFamily="34" charset="0"/>
                <a:cs typeface="Arial" panose="020B0604020202020204" pitchFamily="34" charset="0"/>
              </a:rPr>
              <a:t>Patient 3 has gestational diabetes, probably with risk factors in the form of overweight and family predisposition. This patient will most likely require insulin therapy. Generally, after delivery, hyperglycemia will resolve. This patient may be at risk of later developing type 2 diabetes if she remains obese, or obese after pregnancy.</a:t>
            </a:r>
            <a:endParaRPr lang="sr-Cyrl-R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01343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5008</TotalTime>
  <Words>1309</Words>
  <Application>Microsoft Office PowerPoint</Application>
  <PresentationFormat>Widescreen</PresentationFormat>
  <Paragraphs>122</Paragraphs>
  <Slides>20</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20</vt:i4>
      </vt:variant>
    </vt:vector>
  </HeadingPairs>
  <TitlesOfParts>
    <vt:vector size="26" baseType="lpstr">
      <vt:lpstr>Arial</vt:lpstr>
      <vt:lpstr>Arial Cirilica</vt:lpstr>
      <vt:lpstr>Calibri</vt:lpstr>
      <vt:lpstr>Calibri Light</vt:lpstr>
      <vt:lpstr>Office Theme</vt:lpstr>
      <vt:lpstr>4_Office Theme</vt:lpstr>
      <vt:lpstr>   Diabetes mellitus</vt:lpstr>
      <vt:lpstr>PowerPoint Presentation</vt:lpstr>
      <vt:lpstr>Definition </vt:lpstr>
      <vt:lpstr>classification </vt:lpstr>
      <vt:lpstr>Clinical presentation</vt:lpstr>
      <vt:lpstr>Different patients can have similar or the same symptoms and have different types of diabetes mellitus.</vt:lpstr>
      <vt:lpstr> A 9-year-old boy presents with polyuria, polydipsia, weight loss, and fatigue for two months following a viral infection </vt:lpstr>
      <vt:lpstr>A 60-year-old obese man presents with polyuria, polydipsia, weight loss, and fatigue for two months</vt:lpstr>
      <vt:lpstr>A 28-year-old overweight pregnant woman presents with polyuria, polydipsia, and fatigue for two months</vt:lpstr>
      <vt:lpstr>A 16-year-old overweight girl presents with polyuria, polydipsia, and fatigue for 2 months</vt:lpstr>
      <vt:lpstr>Other forms</vt:lpstr>
      <vt:lpstr>Diagnostic criteria</vt:lpstr>
      <vt:lpstr>Diagnostic criteria</vt:lpstr>
      <vt:lpstr>PowerPoint Presentation</vt:lpstr>
      <vt:lpstr>Therapeutic options</vt:lpstr>
      <vt:lpstr>Therapeutic options</vt:lpstr>
      <vt:lpstr>complications</vt:lpstr>
      <vt:lpstr>PowerPoint Presentation</vt:lpstr>
      <vt:lpstr>PowerPoint Presentation</vt:lpstr>
      <vt:lpstr>conclusion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Diabetes mellitus</dc:title>
  <dc:creator>Microsoft account</dc:creator>
  <cp:lastModifiedBy>Microsoft account</cp:lastModifiedBy>
  <cp:revision>43</cp:revision>
  <dcterms:created xsi:type="dcterms:W3CDTF">2024-01-15T22:33:26Z</dcterms:created>
  <dcterms:modified xsi:type="dcterms:W3CDTF">2024-02-14T19:01:12Z</dcterms:modified>
</cp:coreProperties>
</file>